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24" r:id="rId2"/>
    <p:sldId id="340" r:id="rId3"/>
    <p:sldId id="341" r:id="rId4"/>
    <p:sldId id="465" r:id="rId5"/>
    <p:sldId id="467" r:id="rId6"/>
    <p:sldId id="468" r:id="rId7"/>
    <p:sldId id="469" r:id="rId8"/>
    <p:sldId id="809" r:id="rId9"/>
    <p:sldId id="480" r:id="rId10"/>
    <p:sldId id="542" r:id="rId11"/>
    <p:sldId id="811" r:id="rId12"/>
    <p:sldId id="810" r:id="rId13"/>
    <p:sldId id="812" r:id="rId14"/>
    <p:sldId id="549" r:id="rId15"/>
    <p:sldId id="578" r:id="rId16"/>
    <p:sldId id="613" r:id="rId17"/>
    <p:sldId id="711" r:id="rId18"/>
    <p:sldId id="714" r:id="rId19"/>
    <p:sldId id="816" r:id="rId20"/>
    <p:sldId id="788" r:id="rId21"/>
    <p:sldId id="789" r:id="rId22"/>
    <p:sldId id="813" r:id="rId23"/>
    <p:sldId id="814" r:id="rId24"/>
    <p:sldId id="815" r:id="rId25"/>
    <p:sldId id="339" r:id="rId26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AC9A49-CDAC-7846-9FC1-52D85B531B02}">
          <p14:sldIdLst>
            <p14:sldId id="324"/>
            <p14:sldId id="340"/>
            <p14:sldId id="341"/>
            <p14:sldId id="465"/>
            <p14:sldId id="467"/>
            <p14:sldId id="468"/>
            <p14:sldId id="469"/>
            <p14:sldId id="809"/>
            <p14:sldId id="480"/>
            <p14:sldId id="542"/>
            <p14:sldId id="811"/>
            <p14:sldId id="810"/>
            <p14:sldId id="812"/>
            <p14:sldId id="549"/>
            <p14:sldId id="578"/>
            <p14:sldId id="613"/>
            <p14:sldId id="711"/>
            <p14:sldId id="714"/>
            <p14:sldId id="816"/>
            <p14:sldId id="788"/>
            <p14:sldId id="789"/>
            <p14:sldId id="813"/>
            <p14:sldId id="814"/>
            <p14:sldId id="815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AFFAAF"/>
    <a:srgbClr val="323296"/>
    <a:srgbClr val="4647D7"/>
    <a:srgbClr val="5253FB"/>
    <a:srgbClr val="F9A191"/>
    <a:srgbClr val="F9BABE"/>
    <a:srgbClr val="CC3300"/>
    <a:srgbClr val="DDDDDD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886F72-9937-44FE-95B9-F66D3CA50C86}" v="22" dt="2025-04-18T13:54:47.9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 autoAdjust="0"/>
    <p:restoredTop sz="88095" autoAdjust="0"/>
  </p:normalViewPr>
  <p:slideViewPr>
    <p:cSldViewPr>
      <p:cViewPr varScale="1">
        <p:scale>
          <a:sx n="138" d="100"/>
          <a:sy n="138" d="100"/>
        </p:scale>
        <p:origin x="2076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12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ibin BAI" userId="1a9537ce-a274-439b-bc52-99c0137411da" providerId="ADAL" clId="{F5297CA6-1E48-E54F-8E39-C67561D8785C}"/>
    <pc:docChg chg="modSld">
      <pc:chgData name="Ruibin BAI" userId="1a9537ce-a274-439b-bc52-99c0137411da" providerId="ADAL" clId="{F5297CA6-1E48-E54F-8E39-C67561D8785C}" dt="2019-04-18T00:38:53.582" v="1" actId="20577"/>
      <pc:docMkLst>
        <pc:docMk/>
      </pc:docMkLst>
      <pc:sldChg chg="modSp">
        <pc:chgData name="Ruibin BAI" userId="1a9537ce-a274-439b-bc52-99c0137411da" providerId="ADAL" clId="{F5297CA6-1E48-E54F-8E39-C67561D8785C}" dt="2019-04-18T00:38:53.582" v="1" actId="20577"/>
        <pc:sldMkLst>
          <pc:docMk/>
          <pc:sldMk cId="3830098970" sldId="350"/>
        </pc:sldMkLst>
      </pc:sldChg>
    </pc:docChg>
  </pc:docChgLst>
  <pc:docChgLst>
    <pc:chgData name="Xinan Chen" userId="aed4278f-f066-4586-81d3-daedb6f80e24" providerId="ADAL" clId="{65886F72-9937-44FE-95B9-F66D3CA50C86}"/>
    <pc:docChg chg="custSel modSld">
      <pc:chgData name="Xinan Chen" userId="aed4278f-f066-4586-81d3-daedb6f80e24" providerId="ADAL" clId="{65886F72-9937-44FE-95B9-F66D3CA50C86}" dt="2025-04-18T13:54:47.982" v="104" actId="20577"/>
      <pc:docMkLst>
        <pc:docMk/>
      </pc:docMkLst>
      <pc:sldChg chg="modSp mod">
        <pc:chgData name="Xinan Chen" userId="aed4278f-f066-4586-81d3-daedb6f80e24" providerId="ADAL" clId="{65886F72-9937-44FE-95B9-F66D3CA50C86}" dt="2025-04-18T13:27:06.867" v="81" actId="20577"/>
        <pc:sldMkLst>
          <pc:docMk/>
          <pc:sldMk cId="0" sldId="324"/>
        </pc:sldMkLst>
        <pc:spChg chg="mod">
          <ac:chgData name="Xinan Chen" userId="aed4278f-f066-4586-81d3-daedb6f80e24" providerId="ADAL" clId="{65886F72-9937-44FE-95B9-F66D3CA50C86}" dt="2025-04-18T13:27:06.867" v="81" actId="20577"/>
          <ac:spMkLst>
            <pc:docMk/>
            <pc:sldMk cId="0" sldId="324"/>
            <ac:spMk id="8" creationId="{00000000-0000-0000-0000-000000000000}"/>
          </ac:spMkLst>
        </pc:spChg>
      </pc:sldChg>
      <pc:sldChg chg="modSp mod">
        <pc:chgData name="Xinan Chen" userId="aed4278f-f066-4586-81d3-daedb6f80e24" providerId="ADAL" clId="{65886F72-9937-44FE-95B9-F66D3CA50C86}" dt="2025-04-18T13:27:20.809" v="82" actId="207"/>
        <pc:sldMkLst>
          <pc:docMk/>
          <pc:sldMk cId="3587485692" sldId="340"/>
        </pc:sldMkLst>
        <pc:spChg chg="mod">
          <ac:chgData name="Xinan Chen" userId="aed4278f-f066-4586-81d3-daedb6f80e24" providerId="ADAL" clId="{65886F72-9937-44FE-95B9-F66D3CA50C86}" dt="2025-04-18T13:27:20.809" v="82" actId="207"/>
          <ac:spMkLst>
            <pc:docMk/>
            <pc:sldMk cId="3587485692" sldId="340"/>
            <ac:spMk id="10" creationId="{00000000-0000-0000-0000-000000000000}"/>
          </ac:spMkLst>
        </pc:spChg>
      </pc:sldChg>
      <pc:sldChg chg="modSp">
        <pc:chgData name="Xinan Chen" userId="aed4278f-f066-4586-81d3-daedb6f80e24" providerId="ADAL" clId="{65886F72-9937-44FE-95B9-F66D3CA50C86}" dt="2025-04-18T13:30:32.290" v="84" actId="207"/>
        <pc:sldMkLst>
          <pc:docMk/>
          <pc:sldMk cId="2262217419" sldId="465"/>
        </pc:sldMkLst>
        <pc:spChg chg="mod">
          <ac:chgData name="Xinan Chen" userId="aed4278f-f066-4586-81d3-daedb6f80e24" providerId="ADAL" clId="{65886F72-9937-44FE-95B9-F66D3CA50C86}" dt="2025-04-18T13:30:32.290" v="84" actId="207"/>
          <ac:spMkLst>
            <pc:docMk/>
            <pc:sldMk cId="2262217419" sldId="465"/>
            <ac:spMk id="3" creationId="{00000000-0000-0000-0000-000000000000}"/>
          </ac:spMkLst>
        </pc:spChg>
      </pc:sldChg>
      <pc:sldChg chg="modSp">
        <pc:chgData name="Xinan Chen" userId="aed4278f-f066-4586-81d3-daedb6f80e24" providerId="ADAL" clId="{65886F72-9937-44FE-95B9-F66D3CA50C86}" dt="2025-04-18T13:32:30.193" v="85" actId="20577"/>
        <pc:sldMkLst>
          <pc:docMk/>
          <pc:sldMk cId="3500117508" sldId="467"/>
        </pc:sldMkLst>
        <pc:spChg chg="mod">
          <ac:chgData name="Xinan Chen" userId="aed4278f-f066-4586-81d3-daedb6f80e24" providerId="ADAL" clId="{65886F72-9937-44FE-95B9-F66D3CA50C86}" dt="2025-04-18T13:32:30.193" v="85" actId="20577"/>
          <ac:spMkLst>
            <pc:docMk/>
            <pc:sldMk cId="3500117508" sldId="467"/>
            <ac:spMk id="7172" creationId="{00000000-0000-0000-0000-000000000000}"/>
          </ac:spMkLst>
        </pc:spChg>
      </pc:sldChg>
      <pc:sldChg chg="modSp">
        <pc:chgData name="Xinan Chen" userId="aed4278f-f066-4586-81d3-daedb6f80e24" providerId="ADAL" clId="{65886F72-9937-44FE-95B9-F66D3CA50C86}" dt="2025-04-18T13:33:02.829" v="86" actId="20577"/>
        <pc:sldMkLst>
          <pc:docMk/>
          <pc:sldMk cId="1902306104" sldId="468"/>
        </pc:sldMkLst>
        <pc:spChg chg="mod">
          <ac:chgData name="Xinan Chen" userId="aed4278f-f066-4586-81d3-daedb6f80e24" providerId="ADAL" clId="{65886F72-9937-44FE-95B9-F66D3CA50C86}" dt="2025-04-18T13:33:02.829" v="86" actId="20577"/>
          <ac:spMkLst>
            <pc:docMk/>
            <pc:sldMk cId="1902306104" sldId="468"/>
            <ac:spMk id="8196" creationId="{00000000-0000-0000-0000-000000000000}"/>
          </ac:spMkLst>
        </pc:spChg>
      </pc:sldChg>
      <pc:sldChg chg="modSp modAnim">
        <pc:chgData name="Xinan Chen" userId="aed4278f-f066-4586-81d3-daedb6f80e24" providerId="ADAL" clId="{65886F72-9937-44FE-95B9-F66D3CA50C86}" dt="2025-04-18T13:54:47.982" v="104" actId="20577"/>
        <pc:sldMkLst>
          <pc:docMk/>
          <pc:sldMk cId="4035286512" sldId="480"/>
        </pc:sldMkLst>
        <pc:spChg chg="mod">
          <ac:chgData name="Xinan Chen" userId="aed4278f-f066-4586-81d3-daedb6f80e24" providerId="ADAL" clId="{65886F72-9937-44FE-95B9-F66D3CA50C86}" dt="2025-04-18T13:54:47.982" v="104" actId="20577"/>
          <ac:spMkLst>
            <pc:docMk/>
            <pc:sldMk cId="4035286512" sldId="480"/>
            <ac:spMk id="4" creationId="{00000000-0000-0000-0000-000000000000}"/>
          </ac:spMkLst>
        </pc:spChg>
      </pc:sldChg>
      <pc:sldChg chg="modSp modAnim">
        <pc:chgData name="Xinan Chen" userId="aed4278f-f066-4586-81d3-daedb6f80e24" providerId="ADAL" clId="{65886F72-9937-44FE-95B9-F66D3CA50C86}" dt="2025-04-18T13:36:53.469" v="94" actId="20577"/>
        <pc:sldMkLst>
          <pc:docMk/>
          <pc:sldMk cId="2442609875" sldId="542"/>
        </pc:sldMkLst>
        <pc:spChg chg="mod">
          <ac:chgData name="Xinan Chen" userId="aed4278f-f066-4586-81d3-daedb6f80e24" providerId="ADAL" clId="{65886F72-9937-44FE-95B9-F66D3CA50C86}" dt="2025-04-18T13:36:52.420" v="93" actId="20577"/>
          <ac:spMkLst>
            <pc:docMk/>
            <pc:sldMk cId="2442609875" sldId="542"/>
            <ac:spMk id="8" creationId="{00000000-0000-0000-0000-000000000000}"/>
          </ac:spMkLst>
        </pc:spChg>
      </pc:sldChg>
    </pc:docChg>
  </pc:docChgLst>
  <pc:docChgLst>
    <pc:chgData name="Ruibin BAI" userId="1a9537ce-a274-439b-bc52-99c0137411da" providerId="ADAL" clId="{11D22D7B-4038-E44A-8F43-1F22EE7AD86E}"/>
    <pc:docChg chg="undo custSel addSld delSld modSection">
      <pc:chgData name="Ruibin BAI" userId="1a9537ce-a274-439b-bc52-99c0137411da" providerId="ADAL" clId="{11D22D7B-4038-E44A-8F43-1F22EE7AD86E}" dt="2021-12-30T01:06:02.319" v="1" actId="2890"/>
      <pc:docMkLst>
        <pc:docMk/>
      </pc:docMkLst>
      <pc:sldChg chg="add del">
        <pc:chgData name="Ruibin BAI" userId="1a9537ce-a274-439b-bc52-99c0137411da" providerId="ADAL" clId="{11D22D7B-4038-E44A-8F43-1F22EE7AD86E}" dt="2021-12-30T01:06:02.319" v="1" actId="2890"/>
        <pc:sldMkLst>
          <pc:docMk/>
          <pc:sldMk cId="402387238" sldId="817"/>
        </pc:sldMkLst>
      </pc:sldChg>
    </pc:docChg>
  </pc:docChgLst>
  <pc:docChgLst>
    <pc:chgData name="Ruibin BAI" userId="1a9537ce-a274-439b-bc52-99c0137411da" providerId="ADAL" clId="{D8A8DF3D-CDDC-6C4E-AF64-35D5E8C0589A}"/>
    <pc:docChg chg="undo addSld delSld modSld modSection">
      <pc:chgData name="Ruibin BAI" userId="1a9537ce-a274-439b-bc52-99c0137411da" providerId="ADAL" clId="{D8A8DF3D-CDDC-6C4E-AF64-35D5E8C0589A}" dt="2019-04-16T06:17:48.437" v="77" actId="20577"/>
      <pc:docMkLst>
        <pc:docMk/>
      </pc:docMkLst>
      <pc:sldChg chg="modSp add del">
        <pc:chgData name="Ruibin BAI" userId="1a9537ce-a274-439b-bc52-99c0137411da" providerId="ADAL" clId="{D8A8DF3D-CDDC-6C4E-AF64-35D5E8C0589A}" dt="2019-04-16T06:17:48.437" v="77" actId="20577"/>
        <pc:sldMkLst>
          <pc:docMk/>
          <pc:sldMk cId="2638478416" sldId="339"/>
        </pc:sldMkLst>
      </pc:sldChg>
      <pc:sldChg chg="modSp">
        <pc:chgData name="Ruibin BAI" userId="1a9537ce-a274-439b-bc52-99c0137411da" providerId="ADAL" clId="{D8A8DF3D-CDDC-6C4E-AF64-35D5E8C0589A}" dt="2019-04-16T06:03:59.354" v="38" actId="20577"/>
        <pc:sldMkLst>
          <pc:docMk/>
          <pc:sldMk cId="3587485692" sldId="340"/>
        </pc:sldMkLst>
      </pc:sldChg>
      <pc:sldChg chg="modSp">
        <pc:chgData name="Ruibin BAI" userId="1a9537ce-a274-439b-bc52-99c0137411da" providerId="ADAL" clId="{D8A8DF3D-CDDC-6C4E-AF64-35D5E8C0589A}" dt="2019-04-16T06:15:40.280" v="47" actId="404"/>
        <pc:sldMkLst>
          <pc:docMk/>
          <pc:sldMk cId="3830098970" sldId="349"/>
        </pc:sldMkLst>
      </pc:sldChg>
      <pc:sldChg chg="modSp">
        <pc:chgData name="Ruibin BAI" userId="1a9537ce-a274-439b-bc52-99c0137411da" providerId="ADAL" clId="{D8A8DF3D-CDDC-6C4E-AF64-35D5E8C0589A}" dt="2019-04-16T06:05:03.023" v="41" actId="207"/>
        <pc:sldMkLst>
          <pc:docMk/>
          <pc:sldMk cId="3830098970" sldId="35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D0AD0CD0-4F12-4F8D-9CE1-8E0B50CA6B9A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9661336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noProof="0"/>
              <a:t>Click to edit Master text styles</a:t>
            </a:r>
          </a:p>
          <a:p>
            <a:pPr lvl="1"/>
            <a:r>
              <a:rPr lang="en-GB" altLang="zh-CN" noProof="0"/>
              <a:t>Second level</a:t>
            </a:r>
          </a:p>
          <a:p>
            <a:pPr lvl="2"/>
            <a:r>
              <a:rPr lang="en-GB" altLang="zh-CN" noProof="0"/>
              <a:t>Third level</a:t>
            </a:r>
          </a:p>
          <a:p>
            <a:pPr lvl="3"/>
            <a:r>
              <a:rPr lang="en-GB" altLang="zh-CN" noProof="0"/>
              <a:t>Fourth level</a:t>
            </a:r>
          </a:p>
          <a:p>
            <a:pPr lvl="4"/>
            <a:r>
              <a:rPr lang="en-GB" altLang="zh-CN" noProof="0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E5AA0617-7C02-4093-954E-F1EB4549C4AA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2830815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15963" indent="-274638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01725" indent="-219075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43050" indent="-219075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84375" indent="-219075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415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987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559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1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18213B4-98EE-401E-8C84-87ACA285E64C}" type="slidenum">
              <a:rPr lang="en-GB" altLang="en-US" sz="1100" smtClean="0"/>
              <a:pPr eaLnBrk="1" hangingPunct="1">
                <a:spcBef>
                  <a:spcPct val="0"/>
                </a:spcBef>
              </a:pPr>
              <a:t>5</a:t>
            </a:fld>
            <a:endParaRPr lang="en-GB" altLang="en-US" sz="11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dirty="0"/>
              <a:t>So, people are looking for the best trade-off among different objectives. </a:t>
            </a:r>
          </a:p>
          <a:p>
            <a:pPr eaLnBrk="1" hangingPunct="1"/>
            <a:endParaRPr lang="en-GB" altLang="en-US" dirty="0"/>
          </a:p>
          <a:p>
            <a:pPr eaLnBrk="1" hangingPunct="1"/>
            <a:r>
              <a:rPr lang="en-GB" altLang="en-US" dirty="0"/>
              <a:t>Best </a:t>
            </a:r>
            <a:r>
              <a:rPr lang="en-GB" altLang="en-US" dirty="0" err="1"/>
              <a:t>tradeoff</a:t>
            </a:r>
            <a:r>
              <a:rPr lang="en-GB" altLang="en-US" dirty="0"/>
              <a:t> solutions can be defined by Pareto optimality. </a:t>
            </a:r>
          </a:p>
          <a:p>
            <a:pPr eaLnBrk="1" hangingPunct="1"/>
            <a:endParaRPr lang="en-GB" altLang="en-US" dirty="0"/>
          </a:p>
          <a:p>
            <a:pPr eaLnBrk="1" hangingPunct="1"/>
            <a:endParaRPr lang="en-GB" altLang="en-US" dirty="0"/>
          </a:p>
          <a:p>
            <a:pPr eaLnBrk="1" hangingPunct="1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868236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15963" indent="-274638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01725" indent="-219075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43050" indent="-219075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84375" indent="-219075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415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987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559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1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2ACB4C1-69B8-4673-A649-A1DB01ABB5CF}" type="slidenum">
              <a:rPr lang="en-GB" altLang="en-US" sz="1100" smtClean="0"/>
              <a:pPr eaLnBrk="1" hangingPunct="1">
                <a:spcBef>
                  <a:spcPct val="0"/>
                </a:spcBef>
              </a:pPr>
              <a:t>6</a:t>
            </a:fld>
            <a:endParaRPr lang="en-GB" altLang="en-US" sz="11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dirty="0"/>
              <a:t>So, people are looking for the best trade-off among different objectives. </a:t>
            </a:r>
          </a:p>
          <a:p>
            <a:pPr eaLnBrk="1" hangingPunct="1"/>
            <a:endParaRPr lang="en-GB" altLang="en-US" dirty="0"/>
          </a:p>
          <a:p>
            <a:pPr eaLnBrk="1" hangingPunct="1"/>
            <a:r>
              <a:rPr lang="en-GB" altLang="en-US" dirty="0"/>
              <a:t>Best </a:t>
            </a:r>
            <a:r>
              <a:rPr lang="en-GB" altLang="en-US" dirty="0" err="1"/>
              <a:t>tradeoff</a:t>
            </a:r>
            <a:r>
              <a:rPr lang="en-GB" altLang="en-US" dirty="0"/>
              <a:t> solutions can be defined by Pareto optimality. </a:t>
            </a:r>
          </a:p>
          <a:p>
            <a:pPr eaLnBrk="1" hangingPunct="1"/>
            <a:endParaRPr lang="en-GB" altLang="en-US" dirty="0"/>
          </a:p>
          <a:p>
            <a:pPr eaLnBrk="1" hangingPunct="1"/>
            <a:endParaRPr lang="en-GB" altLang="en-US" dirty="0"/>
          </a:p>
          <a:p>
            <a:pPr eaLnBrk="1" hangingPunct="1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183006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15963" indent="-274638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01725" indent="-219075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43050" indent="-219075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84375" indent="-219075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415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987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559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1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478C363-8C5C-40C2-9A12-F40104A12132}" type="slidenum">
              <a:rPr lang="en-GB" altLang="en-US" sz="1100" smtClean="0"/>
              <a:pPr eaLnBrk="1" hangingPunct="1">
                <a:spcBef>
                  <a:spcPct val="0"/>
                </a:spcBef>
              </a:pPr>
              <a:t>9</a:t>
            </a:fld>
            <a:endParaRPr lang="en-GB" altLang="en-US" sz="11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dirty="0"/>
          </a:p>
          <a:p>
            <a:pPr eaLnBrk="1" hangingPunct="1"/>
            <a:r>
              <a:rPr lang="en-GB" altLang="en-US" dirty="0"/>
              <a:t>In real-world applications, solving a MOP needs interactions between a decision makers and engineers</a:t>
            </a:r>
          </a:p>
          <a:p>
            <a:pPr eaLnBrk="1" hangingPunct="1"/>
            <a:endParaRPr lang="en-GB" altLang="en-US" dirty="0"/>
          </a:p>
          <a:p>
            <a:pPr eaLnBrk="1" hangingPunct="1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27457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70B806-9595-4EC8-AF03-2C00808CBD7E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4528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15963" indent="-274638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01725" indent="-219075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43050" indent="-219075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84375" indent="-219075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415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987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559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1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A398F63-4C80-4360-A047-A2705B4AD054}" type="slidenum">
              <a:rPr lang="en-GB" altLang="en-US" sz="1100" smtClean="0"/>
              <a:pPr eaLnBrk="1" hangingPunct="1">
                <a:spcBef>
                  <a:spcPct val="0"/>
                </a:spcBef>
              </a:pPr>
              <a:t>15</a:t>
            </a:fld>
            <a:endParaRPr lang="en-GB" altLang="en-US" sz="11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534761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70B806-9595-4EC8-AF03-2C00808CBD7E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839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70B806-9595-4EC8-AF03-2C00808CBD7E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74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  <a:lvl2pPr>
              <a:defRPr>
                <a:latin typeface="Verdana" pitchFamily="34" charset="0"/>
              </a:defRPr>
            </a:lvl2pPr>
            <a:lvl3pPr>
              <a:defRPr>
                <a:latin typeface="Verdana" pitchFamily="34" charset="0"/>
              </a:defRPr>
            </a:lvl3pPr>
            <a:lvl4pPr>
              <a:defRPr>
                <a:latin typeface="Verdana" pitchFamily="34" charset="0"/>
              </a:defRPr>
            </a:lvl4pPr>
            <a:lvl5pPr>
              <a:defRPr>
                <a:latin typeface="Verdana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C51C5-6A51-417D-95E0-B5BEB324FC04}" type="slidenum">
              <a:rPr lang="en-GB" altLang="zh-CN"/>
              <a:pPr>
                <a:defRPr/>
              </a:pPr>
              <a:t>‹#›</a:t>
            </a:fld>
            <a:endParaRPr lang="en-GB" altLang="zh-C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528" y="1268760"/>
            <a:ext cx="4183385" cy="4814540"/>
          </a:xfr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  <a:lvl2pPr>
              <a:defRPr>
                <a:latin typeface="Verdana"/>
                <a:cs typeface="Verdana"/>
              </a:defRPr>
            </a:lvl2pPr>
            <a:lvl3pPr>
              <a:defRPr>
                <a:latin typeface="Verdana"/>
                <a:cs typeface="Verdana"/>
              </a:defRPr>
            </a:lvl3pPr>
            <a:lvl4pPr>
              <a:defRPr>
                <a:latin typeface="Verdana"/>
                <a:cs typeface="Verdana"/>
              </a:defRPr>
            </a:lvl4pPr>
            <a:lvl5pPr>
              <a:defRPr>
                <a:latin typeface="Verdana"/>
                <a:cs typeface="Verdana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1268760"/>
            <a:ext cx="4125913" cy="4824536"/>
          </a:xfr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  <a:lvl2pPr>
              <a:defRPr>
                <a:latin typeface="Verdana"/>
                <a:cs typeface="Verdana"/>
              </a:defRPr>
            </a:lvl2pPr>
            <a:lvl3pPr>
              <a:defRPr>
                <a:latin typeface="Verdana"/>
                <a:cs typeface="Verdana"/>
              </a:defRPr>
            </a:lvl3pPr>
            <a:lvl4pPr>
              <a:defRPr>
                <a:latin typeface="Verdana"/>
                <a:cs typeface="Verdana"/>
              </a:defRPr>
            </a:lvl4pPr>
            <a:lvl5pPr>
              <a:defRPr>
                <a:latin typeface="Verdana"/>
                <a:cs typeface="Verdana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7784" y="6337300"/>
            <a:ext cx="504056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3661D5-87BF-45CA-972D-85C1C12738FE}" type="slidenum">
              <a:rPr lang="en-GB" altLang="zh-CN"/>
              <a:pPr>
                <a:defRPr/>
              </a:pPr>
              <a:t>‹#›</a:t>
            </a:fld>
            <a:endParaRPr lang="en-GB" altLang="zh-CN" dirty="0"/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51520" y="72007"/>
            <a:ext cx="8712968" cy="764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Verdana"/>
                <a:cs typeface="Verdana"/>
              </a:defRPr>
            </a:lvl1pPr>
          </a:lstStyle>
          <a:p>
            <a:pPr lvl="0"/>
            <a:r>
              <a:rPr lang="en-GB" altLang="zh-CN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5123" name="Oval 3"/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itchFamily="18" charset="0"/>
              </a:endParaRPr>
            </a:p>
          </p:txBody>
        </p:sp>
        <p:sp>
          <p:nvSpPr>
            <p:cNvPr id="5124" name="Oval 4"/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itchFamily="18" charset="0"/>
              </a:endParaRPr>
            </a:p>
          </p:txBody>
        </p:sp>
        <p:sp>
          <p:nvSpPr>
            <p:cNvPr id="5125" name="Oval 5"/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itchFamily="18" charset="0"/>
              </a:endParaRPr>
            </a:p>
          </p:txBody>
        </p:sp>
        <p:sp>
          <p:nvSpPr>
            <p:cNvPr id="5126" name="Oval 6"/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itchFamily="18" charset="0"/>
              </a:endParaRPr>
            </a:p>
          </p:txBody>
        </p:sp>
        <p:sp>
          <p:nvSpPr>
            <p:cNvPr id="5127" name="Oval 7"/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itchFamily="18" charset="0"/>
              </a:endParaRPr>
            </a:p>
          </p:txBody>
        </p:sp>
        <p:sp>
          <p:nvSpPr>
            <p:cNvPr id="5128" name="Oval 8"/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itchFamily="18" charset="0"/>
              </a:endParaRPr>
            </a:p>
          </p:txBody>
        </p:sp>
      </p:grpSp>
      <p:sp>
        <p:nvSpPr>
          <p:cNvPr id="5129" name="Rectangle 9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tr-TR" altLang="en-US"/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en-US"/>
              <a:t>AE2AIM-Artificial Intelligence Methods</a:t>
            </a: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DB98E729-8DFC-4C8C-B13E-B1463C8B5937}" type="slidenum">
              <a:rPr lang="tr-TR" altLang="en-US"/>
              <a:pPr/>
              <a:t>‹#›</a:t>
            </a:fld>
            <a:endParaRPr lang="tr-TR" altLang="en-US"/>
          </a:p>
        </p:txBody>
      </p:sp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ctr">
              <a:defRPr sz="4400"/>
            </a:lvl1pPr>
          </a:lstStyle>
          <a:p>
            <a:pPr lvl="0"/>
            <a:r>
              <a:rPr lang="tr-TR" altLang="en-US" noProof="0"/>
              <a:t>Click to edit Master title style</a:t>
            </a:r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755650" y="3505200"/>
            <a:ext cx="770255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tr-TR" altLang="en-US" noProof="0"/>
              <a:t>Click to edit Master subtitle style</a:t>
            </a:r>
          </a:p>
        </p:txBody>
      </p:sp>
      <p:graphicFrame>
        <p:nvGraphicFramePr>
          <p:cNvPr id="5134" name="Object 14"/>
          <p:cNvGraphicFramePr>
            <a:graphicFrameLocks noChangeAspect="1"/>
          </p:cNvGraphicFramePr>
          <p:nvPr userDrawn="1"/>
        </p:nvGraphicFramePr>
        <p:xfrm>
          <a:off x="395288" y="908050"/>
          <a:ext cx="1730375" cy="453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352474" imgH="923810" progId="MSPhotoEd.3">
                  <p:embed/>
                </p:oleObj>
              </mc:Choice>
              <mc:Fallback>
                <p:oleObj name="Photo Editor Photo" r:id="rId2" imgW="352474" imgH="923810" progId="MSPhotoEd.3">
                  <p:embed/>
                  <p:pic>
                    <p:nvPicPr>
                      <p:cNvPr id="513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908050"/>
                        <a:ext cx="1730375" cy="453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078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tr-T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en-US"/>
              <a:t>AE2AIM-Artificial Intelligence Methods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99F81FA7-A44C-4A9D-A017-88AD5D1E4A11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56052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 baseline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39888"/>
            <a:ext cx="4038600" cy="452596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3988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AE2AIM-Artificial Intelligence Methods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818E26-A66A-4BEC-BD5A-A9F9831D3848}" type="slidenum">
              <a:rPr lang="en-GB"/>
              <a:pPr>
                <a:defRPr/>
              </a:pPr>
              <a:t>‹#›</a:t>
            </a:fld>
            <a:r>
              <a:rPr lang="en-GB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68726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620713"/>
            <a:ext cx="8229600" cy="863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39888"/>
            <a:ext cx="8229600" cy="218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78275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AE2AIM-Artificial Intelligence Methods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B50074-0E34-42C4-8775-8122C7CA4EFA}" type="slidenum">
              <a:rPr lang="en-GB"/>
              <a:pPr>
                <a:defRPr/>
              </a:pPr>
              <a:t>‹#›</a:t>
            </a:fld>
            <a:r>
              <a:rPr lang="en-GB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7268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95288" y="620713"/>
            <a:ext cx="8291512" cy="55451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AE2AIM-Artificial Intelligence Methods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A165D0-2958-4D85-82DC-5CAC6C582EF1}" type="slidenum">
              <a:rPr lang="en-GB"/>
              <a:pPr>
                <a:defRPr/>
              </a:pPr>
              <a:t>‹#›</a:t>
            </a:fld>
            <a:r>
              <a:rPr lang="en-GB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9716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27313" y="6337300"/>
            <a:ext cx="504031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85113" y="6337300"/>
            <a:ext cx="10080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ea typeface="宋体" pitchFamily="2" charset="-122"/>
              </a:defRPr>
            </a:lvl1pPr>
          </a:lstStyle>
          <a:p>
            <a:pPr>
              <a:defRPr/>
            </a:pPr>
            <a:fld id="{D82C9BD8-B864-4C84-9CA8-E107DA123E91}" type="slidenum">
              <a:rPr lang="en-GB" altLang="zh-CN" smtClean="0"/>
              <a:pPr>
                <a:defRPr/>
              </a:pPr>
              <a:t>‹#›</a:t>
            </a:fld>
            <a:endParaRPr lang="en-GB" altLang="zh-CN" dirty="0"/>
          </a:p>
        </p:txBody>
      </p:sp>
      <p:sp>
        <p:nvSpPr>
          <p:cNvPr id="205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052736"/>
            <a:ext cx="8229600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dirty="0"/>
              <a:t>Click to edit Master text styles</a:t>
            </a:r>
          </a:p>
          <a:p>
            <a:pPr lvl="1"/>
            <a:r>
              <a:rPr lang="en-GB" altLang="zh-CN" dirty="0"/>
              <a:t>Second level</a:t>
            </a:r>
          </a:p>
          <a:p>
            <a:pPr lvl="2"/>
            <a:r>
              <a:rPr lang="en-GB" altLang="zh-CN" dirty="0"/>
              <a:t>Third level</a:t>
            </a:r>
          </a:p>
          <a:p>
            <a:pPr lvl="3"/>
            <a:r>
              <a:rPr lang="en-GB" altLang="zh-CN" dirty="0"/>
              <a:t>Fourth level</a:t>
            </a:r>
          </a:p>
          <a:p>
            <a:pPr lvl="4"/>
            <a:r>
              <a:rPr lang="en-GB" altLang="zh-CN" dirty="0"/>
              <a:t>Fifth level</a:t>
            </a:r>
          </a:p>
        </p:txBody>
      </p:sp>
      <p:pic>
        <p:nvPicPr>
          <p:cNvPr id="1027" name="Picture 3" descr="E:\UNNC-Logo\UoN-UK-C-M_BlueCMYK1.JPG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6216425"/>
            <a:ext cx="1440160" cy="641575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528" y="15115"/>
            <a:ext cx="8496944" cy="893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/>
          <a:ea typeface="+mj-ea"/>
          <a:cs typeface="Verdan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ts val="1000"/>
        </a:spcBef>
        <a:spcAft>
          <a:spcPct val="0"/>
        </a:spcAft>
        <a:buChar char="•"/>
        <a:defRPr sz="2400" b="1">
          <a:solidFill>
            <a:srgbClr val="000000"/>
          </a:solidFill>
          <a:latin typeface="Verdana"/>
          <a:ea typeface="+mn-ea"/>
          <a:cs typeface="Verdana"/>
        </a:defRPr>
      </a:lvl1pPr>
      <a:lvl2pPr marL="742950" indent="-285750" algn="l" rtl="0" eaLnBrk="0" fontAlgn="base" hangingPunct="0">
        <a:spcBef>
          <a:spcPts val="1000"/>
        </a:spcBef>
        <a:spcAft>
          <a:spcPct val="0"/>
        </a:spcAft>
        <a:buChar char="–"/>
        <a:defRPr sz="2400">
          <a:solidFill>
            <a:srgbClr val="000000"/>
          </a:solidFill>
          <a:latin typeface="Verdana"/>
          <a:cs typeface="Verdana"/>
        </a:defRPr>
      </a:lvl2pPr>
      <a:lvl3pPr marL="1143000" indent="-228600" algn="l" rtl="0" eaLnBrk="0" fontAlgn="base" hangingPunct="0">
        <a:spcBef>
          <a:spcPts val="1000"/>
        </a:spcBef>
        <a:spcAft>
          <a:spcPct val="0"/>
        </a:spcAft>
        <a:buChar char="•"/>
        <a:defRPr sz="2000" b="1">
          <a:solidFill>
            <a:srgbClr val="000000"/>
          </a:solidFill>
          <a:latin typeface="Verdana"/>
          <a:cs typeface="Verdana"/>
        </a:defRPr>
      </a:lvl3pPr>
      <a:lvl4pPr marL="1600200" indent="-228600" algn="l" rtl="0" eaLnBrk="0" fontAlgn="base" hangingPunct="0">
        <a:spcBef>
          <a:spcPts val="1000"/>
        </a:spcBef>
        <a:spcAft>
          <a:spcPct val="0"/>
        </a:spcAft>
        <a:buChar char="–"/>
        <a:defRPr sz="1800" b="1">
          <a:solidFill>
            <a:srgbClr val="000000"/>
          </a:solidFill>
          <a:latin typeface="Verdana"/>
          <a:cs typeface="Verdana"/>
        </a:defRPr>
      </a:lvl4pPr>
      <a:lvl5pPr marL="2057400" indent="-228600" algn="l" rtl="0" eaLnBrk="0" fontAlgn="base" hangingPunct="0">
        <a:spcBef>
          <a:spcPts val="1000"/>
        </a:spcBef>
        <a:spcAft>
          <a:spcPct val="0"/>
        </a:spcAft>
        <a:buChar char="»"/>
        <a:defRPr sz="1800">
          <a:solidFill>
            <a:srgbClr val="000000"/>
          </a:solidFill>
          <a:latin typeface="Verdana"/>
          <a:cs typeface="Verdan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12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26.wmf"/><Relationship Id="rId17" Type="http://schemas.openxmlformats.org/officeDocument/2006/relationships/oleObject" Target="../embeddings/oleObject5.bin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1.wmf"/><Relationship Id="rId20" Type="http://schemas.openxmlformats.org/officeDocument/2006/relationships/image" Target="../media/image28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4.bin"/><Relationship Id="rId10" Type="http://schemas.openxmlformats.org/officeDocument/2006/relationships/image" Target="../media/image25.wmf"/><Relationship Id="rId19" Type="http://schemas.openxmlformats.org/officeDocument/2006/relationships/oleObject" Target="../embeddings/oleObject16.bin"/><Relationship Id="rId4" Type="http://schemas.openxmlformats.org/officeDocument/2006/relationships/image" Target="../media/image22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27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27.wmf"/><Relationship Id="rId18" Type="http://schemas.openxmlformats.org/officeDocument/2006/relationships/oleObject" Target="../embeddings/oleObject18.bin"/><Relationship Id="rId3" Type="http://schemas.openxmlformats.org/officeDocument/2006/relationships/image" Target="../media/image31.png"/><Relationship Id="rId21" Type="http://schemas.openxmlformats.org/officeDocument/2006/relationships/image" Target="../media/image31.wmf"/><Relationship Id="rId7" Type="http://schemas.openxmlformats.org/officeDocument/2006/relationships/image" Target="../media/image24.w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12.wmf"/><Relationship Id="rId16" Type="http://schemas.openxmlformats.org/officeDocument/2006/relationships/oleObject" Target="../embeddings/oleObject5.bin"/><Relationship Id="rId20" Type="http://schemas.openxmlformats.org/officeDocument/2006/relationships/oleObject" Target="../embeddings/oleObject1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26.wmf"/><Relationship Id="rId5" Type="http://schemas.openxmlformats.org/officeDocument/2006/relationships/image" Target="../media/image29.wmf"/><Relationship Id="rId15" Type="http://schemas.openxmlformats.org/officeDocument/2006/relationships/image" Target="../media/image11.wmf"/><Relationship Id="rId23" Type="http://schemas.openxmlformats.org/officeDocument/2006/relationships/image" Target="../media/image32.wmf"/><Relationship Id="rId10" Type="http://schemas.openxmlformats.org/officeDocument/2006/relationships/oleObject" Target="../embeddings/oleObject14.bin"/><Relationship Id="rId19" Type="http://schemas.openxmlformats.org/officeDocument/2006/relationships/image" Target="../media/image30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5.wmf"/><Relationship Id="rId14" Type="http://schemas.openxmlformats.org/officeDocument/2006/relationships/oleObject" Target="../embeddings/oleObject4.bin"/><Relationship Id="rId22" Type="http://schemas.openxmlformats.org/officeDocument/2006/relationships/oleObject" Target="../embeddings/oleObject20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moeaframework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tiff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oleObject" Target="../embeddings/oleObject7.bin"/><Relationship Id="rId3" Type="http://schemas.openxmlformats.org/officeDocument/2006/relationships/image" Target="../media/image9.png"/><Relationship Id="rId7" Type="http://schemas.openxmlformats.org/officeDocument/2006/relationships/image" Target="../media/image11.wmf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image" Target="../media/image8.png"/><Relationship Id="rId16" Type="http://schemas.openxmlformats.org/officeDocument/2006/relationships/image" Target="../media/image16.wmf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3.wmf"/><Relationship Id="rId5" Type="http://schemas.openxmlformats.org/officeDocument/2006/relationships/image" Target="../media/image10.wmf"/><Relationship Id="rId15" Type="http://schemas.openxmlformats.org/officeDocument/2006/relationships/oleObject" Target="../embeddings/oleObject8.bin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2.wmf"/><Relationship Id="rId14" Type="http://schemas.openxmlformats.org/officeDocument/2006/relationships/image" Target="../media/image15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650" y="1700213"/>
            <a:ext cx="7920038" cy="1512763"/>
          </a:xfrm>
        </p:spPr>
        <p:txBody>
          <a:bodyPr/>
          <a:lstStyle/>
          <a:p>
            <a:pPr algn="ctr" eaLnBrk="1" hangingPunct="1">
              <a:lnSpc>
                <a:spcPct val="150000"/>
              </a:lnSpc>
              <a:buNone/>
            </a:pPr>
            <a:r>
              <a:rPr lang="en-US" altLang="zh-CN" sz="2400" b="1" dirty="0"/>
              <a:t>Artificial Intelligence Methods (AE2AIM)</a:t>
            </a:r>
          </a:p>
          <a:p>
            <a:pPr algn="ctr" eaLnBrk="1" hangingPunct="1">
              <a:lnSpc>
                <a:spcPct val="150000"/>
              </a:lnSpc>
              <a:buNone/>
            </a:pPr>
            <a:r>
              <a:rPr lang="en-US" altLang="zh-CN" dirty="0" err="1">
                <a:solidFill>
                  <a:srgbClr val="323296"/>
                </a:solidFill>
              </a:rPr>
              <a:t>Lec</a:t>
            </a:r>
            <a:r>
              <a:rPr lang="en-US" altLang="zh-CN" dirty="0">
                <a:solidFill>
                  <a:srgbClr val="323296"/>
                </a:solidFill>
              </a:rPr>
              <a:t>. 10: Multi-Objective </a:t>
            </a:r>
            <a:r>
              <a:rPr lang="en-US" altLang="zh-CN" dirty="0" err="1">
                <a:solidFill>
                  <a:srgbClr val="323296"/>
                </a:solidFill>
              </a:rPr>
              <a:t>Optimisation</a:t>
            </a:r>
            <a:endParaRPr lang="zh-CN" altLang="zh-CN" sz="2800" dirty="0">
              <a:solidFill>
                <a:srgbClr val="323296"/>
              </a:solidFill>
            </a:endParaRPr>
          </a:p>
          <a:p>
            <a:pPr algn="ctr" eaLnBrk="1" hangingPunct="1">
              <a:buFontTx/>
              <a:buNone/>
            </a:pPr>
            <a:endParaRPr lang="en-GB" altLang="zh-CN" sz="2800" b="1" dirty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099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GB" altLang="zh-CN">
                <a:ea typeface="宋体" charset="-122"/>
              </a:rPr>
              <a:t>AE2AIM-Artificial Intelligence Methods</a:t>
            </a:r>
            <a:endParaRPr lang="en-GB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</a:t>
            </a:fld>
            <a:endParaRPr lang="en-GB" altLang="zh-CN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259632" y="3284984"/>
            <a:ext cx="6810375" cy="227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Dr.</a:t>
            </a:r>
            <a:r>
              <a:rPr kumimoji="0" lang="en-GB" altLang="zh-CN" sz="20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 Xinan </a:t>
            </a: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 (Room </a:t>
            </a:r>
            <a:r>
              <a:rPr lang="en-US" altLang="zh-CN" sz="2000" kern="0" dirty="0">
                <a:solidFill>
                  <a:srgbClr val="000000"/>
                </a:solidFill>
                <a:latin typeface="Verdana" pitchFamily="34" charset="0"/>
                <a:ea typeface="宋体" charset="-122"/>
              </a:rPr>
              <a:t>PMB 442</a:t>
            </a: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)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School of Computer Science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The University of Nottingham Ningbo, China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Email: x</a:t>
            </a:r>
            <a:r>
              <a:rPr lang="en-GB" altLang="zh-CN" sz="2000" kern="0" dirty="0" err="1">
                <a:solidFill>
                  <a:srgbClr val="000000"/>
                </a:solidFill>
                <a:latin typeface="Verdana" pitchFamily="34" charset="0"/>
                <a:ea typeface="宋体" charset="-122"/>
              </a:rPr>
              <a:t>inan.chen</a:t>
            </a: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@nottingham.edu.cn</a:t>
            </a:r>
            <a:r>
              <a:rPr kumimoji="0" lang="en-GB" altLang="zh-CN" sz="200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 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i="0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(slides </a:t>
            </a:r>
            <a:r>
              <a:rPr lang="en-GB" altLang="zh-CN" kern="0" dirty="0">
                <a:solidFill>
                  <a:srgbClr val="000000"/>
                </a:solidFill>
                <a:latin typeface="Verdana" pitchFamily="34" charset="0"/>
                <a:ea typeface="宋体" charset="-122"/>
              </a:rPr>
              <a:t>adapted from </a:t>
            </a:r>
            <a:r>
              <a:rPr lang="en-GB" altLang="zh-CN" kern="0" dirty="0" err="1">
                <a:solidFill>
                  <a:srgbClr val="000000"/>
                </a:solidFill>
                <a:latin typeface="Verdana" pitchFamily="34" charset="0"/>
                <a:ea typeface="宋体" charset="-122"/>
              </a:rPr>
              <a:t>Prof.</a:t>
            </a:r>
            <a:r>
              <a:rPr lang="en-GB" altLang="zh-CN" kern="0" dirty="0">
                <a:solidFill>
                  <a:srgbClr val="000000"/>
                </a:solidFill>
                <a:latin typeface="Verdana" pitchFamily="34" charset="0"/>
                <a:ea typeface="宋体" charset="-122"/>
              </a:rPr>
              <a:t> </a:t>
            </a:r>
            <a:r>
              <a:rPr lang="en-GB" altLang="zh-CN" kern="0" dirty="0" err="1">
                <a:solidFill>
                  <a:srgbClr val="000000"/>
                </a:solidFill>
                <a:latin typeface="Verdana" pitchFamily="34" charset="0"/>
                <a:ea typeface="宋体" charset="-122"/>
              </a:rPr>
              <a:t>Qingfu</a:t>
            </a:r>
            <a:r>
              <a:rPr lang="en-GB" altLang="zh-CN" kern="0" dirty="0">
                <a:solidFill>
                  <a:srgbClr val="000000"/>
                </a:solidFill>
                <a:latin typeface="Verdana" pitchFamily="34" charset="0"/>
                <a:ea typeface="宋体" charset="-122"/>
              </a:rPr>
              <a:t> Zhang’s MOEA/D talk)</a:t>
            </a:r>
            <a:endParaRPr kumimoji="0" lang="en-GB" altLang="zh-CN" sz="2000" i="0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GB" altLang="zh-CN" sz="2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863600"/>
          </a:xfrm>
        </p:spPr>
        <p:txBody>
          <a:bodyPr/>
          <a:lstStyle/>
          <a:p>
            <a:r>
              <a:rPr lang="en-GB" altLang="en-US" sz="2400" dirty="0"/>
              <a:t>Major EMO Algorithms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39552" y="1700808"/>
            <a:ext cx="8805291" cy="4525962"/>
          </a:xfrm>
        </p:spPr>
        <p:txBody>
          <a:bodyPr/>
          <a:lstStyle/>
          <a:p>
            <a:pPr>
              <a:defRPr/>
            </a:pPr>
            <a:r>
              <a:rPr lang="en-GB" sz="2000" dirty="0"/>
              <a:t>Pareto Dominance Based: </a:t>
            </a:r>
            <a:r>
              <a:rPr lang="en-GB" sz="2000" i="1" dirty="0"/>
              <a:t>NSGA-II, SPEA-II, PAES2</a:t>
            </a:r>
            <a:r>
              <a:rPr lang="en-GB" sz="2000" dirty="0"/>
              <a:t>….</a:t>
            </a:r>
          </a:p>
          <a:p>
            <a:pPr marL="0" indent="0">
              <a:buNone/>
              <a:defRPr/>
            </a:pPr>
            <a:endParaRPr lang="en-GB" sz="2000" dirty="0"/>
          </a:p>
          <a:p>
            <a:pPr>
              <a:defRPr/>
            </a:pPr>
            <a:r>
              <a:rPr lang="en-GB" sz="2000" dirty="0"/>
              <a:t>Decomposition Based:  MOEA/D</a:t>
            </a:r>
          </a:p>
          <a:p>
            <a:pPr>
              <a:defRPr/>
            </a:pPr>
            <a:endParaRPr lang="en-GB" sz="2000" dirty="0"/>
          </a:p>
          <a:p>
            <a:pPr>
              <a:defRPr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</a:rPr>
              <a:t>Performance Indicator Based: </a:t>
            </a:r>
            <a:r>
              <a:rPr lang="en-GB" sz="2000" i="1" dirty="0">
                <a:solidFill>
                  <a:schemeClr val="bg2">
                    <a:lumMod val="75000"/>
                  </a:schemeClr>
                </a:solidFill>
              </a:rPr>
              <a:t>SMS-EMOA , </a:t>
            </a:r>
            <a:r>
              <a:rPr lang="en-GB" sz="2000" i="1" dirty="0" err="1">
                <a:solidFill>
                  <a:schemeClr val="bg2">
                    <a:lumMod val="75000"/>
                  </a:schemeClr>
                </a:solidFill>
              </a:rPr>
              <a:t>HyPE</a:t>
            </a:r>
            <a:r>
              <a:rPr lang="en-GB" sz="2000" dirty="0">
                <a:solidFill>
                  <a:schemeClr val="bg2">
                    <a:lumMod val="75000"/>
                  </a:schemeClr>
                </a:solidFill>
              </a:rPr>
              <a:t>….</a:t>
            </a:r>
          </a:p>
          <a:p>
            <a:pPr marL="457200" lvl="1" indent="0">
              <a:buNone/>
              <a:defRPr/>
            </a:pPr>
            <a:endParaRPr lang="en-GB" sz="1800" dirty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38E0C97-8A4A-407B-867B-5587693A93DD}" type="slidenum">
              <a:rPr lang="en-GB" altLang="en-US" sz="1400" smtClean="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r>
              <a:rPr lang="en-GB" altLang="en-US" sz="140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60EFD-FD37-4642-9128-5718448A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260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9B159-911B-7347-90B1-01953CC96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NSGA-II – Non-dominated sorting GA</a:t>
            </a:r>
            <a:br>
              <a:rPr lang="en-US" dirty="0"/>
            </a:br>
            <a:r>
              <a:rPr lang="en-GB" dirty="0"/>
              <a:t>Basic Concepts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6D7C6-53F7-E54D-BF45-3EB86769E7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Niching – parametric </a:t>
            </a:r>
          </a:p>
          <a:p>
            <a:r>
              <a:rPr lang="en-US" dirty="0"/>
              <a:t>Crowding distance </a:t>
            </a:r>
          </a:p>
          <a:p>
            <a:pPr lvl="1"/>
            <a:r>
              <a:rPr lang="en-US" dirty="0"/>
              <a:t>c=</a:t>
            </a:r>
            <a:r>
              <a:rPr lang="en-US" dirty="0" err="1"/>
              <a:t>a+b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Ends have infinite crowding distance </a:t>
            </a:r>
          </a:p>
          <a:p>
            <a:r>
              <a:rPr lang="en-US" dirty="0"/>
              <a:t>Elitism </a:t>
            </a:r>
          </a:p>
          <a:p>
            <a:pPr lvl="1"/>
            <a:r>
              <a:rPr lang="en-US" dirty="0"/>
              <a:t>Keep the best Parent Child individuals from the parent and child population 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D195EDC-2A0D-C244-81CD-36473AFF7E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81872" y="1628800"/>
            <a:ext cx="4038600" cy="420805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34506-1B2B-2445-829E-D8D4D033D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AE2AIM-Artificial Intelligence Methods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563E5-A5C9-814E-BDF4-F1635F5AD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818E26-A66A-4BEC-BD5A-A9F9831D3848}" type="slidenum">
              <a:rPr lang="en-GB" smtClean="0"/>
              <a:pPr>
                <a:defRPr/>
              </a:pPr>
              <a:t>11</a:t>
            </a:fld>
            <a:r>
              <a:rPr lang="en-GB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57999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33CEE0-1733-B945-82AB-C2E855D0E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3CBBD-C200-E54F-9ECA-02A78EB6D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12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513698A-30CB-AD44-B173-79D681412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NSGA2-Flow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ADC55A-5131-4249-8873-80AEE217F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113"/>
            <a:ext cx="9144000" cy="507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88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7D5DC5-0457-EE49-8B85-47F8375AF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A5891-ED18-DC41-8010-2B9D5BF6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13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FF3CAE-49E3-3C43-B685-9FF869D93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NSGAII – Ranking and Replacement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A7D160-2339-3440-87AA-35DC9DDF4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1074"/>
            <a:ext cx="9144000" cy="497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94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863600"/>
          </a:xfrm>
        </p:spPr>
        <p:txBody>
          <a:bodyPr/>
          <a:lstStyle/>
          <a:p>
            <a:r>
              <a:rPr lang="en-GB" altLang="en-US" sz="2400" dirty="0"/>
              <a:t>MOEA/D=Decomposition + Collaboration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9" y="980232"/>
            <a:ext cx="8640763" cy="4176464"/>
          </a:xfrm>
        </p:spPr>
        <p:txBody>
          <a:bodyPr/>
          <a:lstStyle/>
          <a:p>
            <a:pPr>
              <a:defRPr/>
            </a:pPr>
            <a:r>
              <a:rPr lang="en-GB" sz="2000" b="1" dirty="0"/>
              <a:t>Decomposition (from traditional opt) 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GB" dirty="0"/>
          </a:p>
          <a:p>
            <a:pPr lvl="1">
              <a:defRPr/>
            </a:pPr>
            <a:r>
              <a:rPr lang="en-GB" sz="1800" dirty="0"/>
              <a:t>Decompose the task of approximating the PF into </a:t>
            </a:r>
            <a:r>
              <a:rPr lang="en-GB" sz="1800" i="1" dirty="0"/>
              <a:t>N</a:t>
            </a:r>
            <a:r>
              <a:rPr lang="en-GB" sz="1800" dirty="0"/>
              <a:t> subtasks. Each subproblem can be single objective or multiobjective. 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GB" dirty="0"/>
          </a:p>
          <a:p>
            <a:pPr>
              <a:defRPr/>
            </a:pPr>
            <a:r>
              <a:rPr lang="en-GB" sz="2000" b="1" dirty="0"/>
              <a:t>Collaboration (from EC)</a:t>
            </a:r>
            <a:endParaRPr lang="en-GB" dirty="0"/>
          </a:p>
          <a:p>
            <a:pPr marL="0" indent="0">
              <a:buFont typeface="Wingdings" pitchFamily="2" charset="2"/>
              <a:buNone/>
              <a:defRPr/>
            </a:pPr>
            <a:endParaRPr lang="en-GB" dirty="0"/>
          </a:p>
          <a:p>
            <a:pPr lvl="1">
              <a:defRPr/>
            </a:pPr>
            <a:r>
              <a:rPr lang="en-GB" sz="1800" i="1" dirty="0"/>
              <a:t>N</a:t>
            </a:r>
            <a:r>
              <a:rPr lang="en-GB" sz="1800" dirty="0"/>
              <a:t> agents (procedures) are used.  Each agent is for a different subproblem. </a:t>
            </a:r>
          </a:p>
          <a:p>
            <a:pPr lvl="1">
              <a:defRPr/>
            </a:pPr>
            <a:endParaRPr lang="en-GB" sz="1800" dirty="0"/>
          </a:p>
          <a:p>
            <a:pPr lvl="1">
              <a:defRPr/>
            </a:pPr>
            <a:r>
              <a:rPr lang="en-GB" sz="1800" dirty="0"/>
              <a:t>These </a:t>
            </a:r>
            <a:r>
              <a:rPr lang="en-GB" sz="1800" i="1" dirty="0"/>
              <a:t>N</a:t>
            </a:r>
            <a:r>
              <a:rPr lang="en-GB" sz="1800" dirty="0"/>
              <a:t> subproblems are related to one another. </a:t>
            </a:r>
            <a:r>
              <a:rPr lang="en-GB" sz="1800" i="1" dirty="0"/>
              <a:t>N</a:t>
            </a:r>
            <a:r>
              <a:rPr lang="en-GB" sz="1800" dirty="0"/>
              <a:t> agents can solve these subproblems in a collaborative manner.</a:t>
            </a:r>
            <a:r>
              <a:rPr lang="en-GB" dirty="0"/>
              <a:t>   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GB" dirty="0"/>
          </a:p>
          <a:p>
            <a:pPr marL="0" indent="0">
              <a:buFont typeface="Wingdings" pitchFamily="2" charset="2"/>
              <a:buNone/>
              <a:defRPr/>
            </a:pPr>
            <a:r>
              <a:rPr lang="en-GB" dirty="0"/>
              <a:t> </a:t>
            </a: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C07442E-F922-4ACD-9CE0-1D250609A3AF}" type="slidenum">
              <a:rPr lang="en-GB" altLang="en-US" sz="1400" smtClean="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r>
              <a:rPr lang="en-GB" altLang="en-US" sz="140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0BBF06-FC91-3F44-83DE-19BCD07DA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455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59544" y="117128"/>
            <a:ext cx="8229600" cy="863600"/>
          </a:xfrm>
        </p:spPr>
        <p:txBody>
          <a:bodyPr/>
          <a:lstStyle/>
          <a:p>
            <a:r>
              <a:rPr lang="en-GB" altLang="en-US" sz="2400" dirty="0"/>
              <a:t>Major Issues</a:t>
            </a:r>
          </a:p>
        </p:txBody>
      </p:sp>
      <p:sp>
        <p:nvSpPr>
          <p:cNvPr id="585730" name="Rectangle 2"/>
          <p:cNvSpPr>
            <a:spLocks noGrp="1" noChangeArrowheads="1"/>
          </p:cNvSpPr>
          <p:nvPr>
            <p:ph idx="1"/>
          </p:nvPr>
        </p:nvSpPr>
        <p:spPr>
          <a:xfrm>
            <a:off x="467544" y="3861048"/>
            <a:ext cx="8229600" cy="4525962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endParaRPr lang="en-GB" dirty="0"/>
          </a:p>
          <a:p>
            <a:pPr marL="381000" indent="-381000" eaLnBrk="1" hangingPunct="1">
              <a:defRPr/>
            </a:pPr>
            <a:r>
              <a:rPr lang="en-GB" sz="2000" dirty="0"/>
              <a:t>Problem decomposition and neighbourhood structure.   </a:t>
            </a:r>
          </a:p>
          <a:p>
            <a:pPr marL="381000" indent="-381000" eaLnBrk="1" hangingPunct="1">
              <a:defRPr/>
            </a:pPr>
            <a:r>
              <a:rPr lang="en-GB" sz="2000" dirty="0"/>
              <a:t>Search method used by each agent: memory and reproduction operators.</a:t>
            </a:r>
          </a:p>
          <a:p>
            <a:pPr marL="381000" indent="-381000" eaLnBrk="1" hangingPunct="1">
              <a:defRPr/>
            </a:pPr>
            <a:r>
              <a:rPr lang="en-GB" sz="2000" dirty="0"/>
              <a:t>Collaboration: mating selection and replacement.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GB" sz="2000" dirty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GB" sz="2000" dirty="0"/>
          </a:p>
        </p:txBody>
      </p:sp>
      <p:sp>
        <p:nvSpPr>
          <p:cNvPr id="1331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0E61DDC-7C79-4274-BDAE-7AAEA9EE645C}" type="slidenum">
              <a:rPr lang="en-GB" altLang="en-US" sz="1400" smtClean="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r>
              <a:rPr lang="en-GB" altLang="en-US" sz="1400">
                <a:solidFill>
                  <a:schemeClr val="tx1"/>
                </a:solidFill>
              </a:rPr>
              <a:t>	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840527"/>
              </p:ext>
            </p:extLst>
          </p:nvPr>
        </p:nvGraphicFramePr>
        <p:xfrm>
          <a:off x="1475656" y="980728"/>
          <a:ext cx="8679383" cy="452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10956600" imgH="5288400" progId="AcroExch.Document.7">
                  <p:embed/>
                </p:oleObj>
              </mc:Choice>
              <mc:Fallback>
                <p:oleObj name="Acrobat Document" r:id="rId3" imgW="10956600" imgH="5288400" progId="AcroExch.Document.7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980728"/>
                        <a:ext cx="8679383" cy="452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1BBBA-49A9-7B4E-835B-0E1559F01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770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57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5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857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en-US" dirty="0"/>
              <a:t>Problem Decomposition</a:t>
            </a:r>
            <a:br>
              <a:rPr lang="en-GB" altLang="en-US" dirty="0"/>
            </a:br>
            <a:endParaRPr lang="en-US" dirty="0"/>
          </a:p>
        </p:txBody>
      </p:sp>
      <p:sp>
        <p:nvSpPr>
          <p:cNvPr id="14339" name="Text Placeholder 2"/>
          <p:cNvSpPr>
            <a:spLocks noGrp="1"/>
          </p:cNvSpPr>
          <p:nvPr>
            <p:ph idx="1"/>
          </p:nvPr>
        </p:nvSpPr>
        <p:spPr>
          <a:xfrm>
            <a:off x="250102" y="1356519"/>
            <a:ext cx="8229600" cy="4525962"/>
          </a:xfrm>
        </p:spPr>
        <p:txBody>
          <a:bodyPr/>
          <a:lstStyle/>
          <a:p>
            <a:r>
              <a:rPr lang="en-GB" altLang="en-US" sz="2000" b="1" dirty="0"/>
              <a:t>Weighted Sum Approach </a:t>
            </a:r>
          </a:p>
          <a:p>
            <a:pPr marL="0" indent="0">
              <a:buNone/>
            </a:pPr>
            <a:endParaRPr lang="en-GB" altLang="en-US" dirty="0"/>
          </a:p>
          <a:p>
            <a:pPr marL="457200" lvl="1" indent="0">
              <a:buFontTx/>
              <a:buNone/>
            </a:pPr>
            <a:endParaRPr lang="en-GB" altLang="en-US" dirty="0"/>
          </a:p>
        </p:txBody>
      </p:sp>
      <p:sp>
        <p:nvSpPr>
          <p:cNvPr id="1434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F438B36-0AF7-4296-B0A3-60574E537838}" type="slidenum">
              <a:rPr lang="en-GB" altLang="en-US" sz="1400" smtClean="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r>
              <a:rPr lang="en-GB" altLang="en-US" sz="1400">
                <a:solidFill>
                  <a:schemeClr val="tx1"/>
                </a:solidFill>
              </a:rPr>
              <a:t>	</a:t>
            </a:r>
          </a:p>
        </p:txBody>
      </p:sp>
      <p:graphicFrame>
        <p:nvGraphicFramePr>
          <p:cNvPr id="7" name="Object 28"/>
          <p:cNvGraphicFramePr>
            <a:graphicFrameLocks noChangeAspect="1"/>
          </p:cNvGraphicFramePr>
          <p:nvPr/>
        </p:nvGraphicFramePr>
        <p:xfrm>
          <a:off x="3695700" y="2420565"/>
          <a:ext cx="456247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57400" imgH="457200" progId="Equation.3">
                  <p:embed/>
                </p:oleObj>
              </mc:Choice>
              <mc:Fallback>
                <p:oleObj name="Equation" r:id="rId3" imgW="2057400" imgH="457200" progId="Equation.3">
                  <p:embed/>
                  <p:pic>
                    <p:nvPicPr>
                      <p:cNvPr id="7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5700" y="2420565"/>
                        <a:ext cx="4562475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468313" y="4784725"/>
            <a:ext cx="8664575" cy="1591505"/>
            <a:chOff x="468313" y="4784725"/>
            <a:chExt cx="8664575" cy="1591505"/>
          </a:xfrm>
        </p:grpSpPr>
        <p:graphicFrame>
          <p:nvGraphicFramePr>
            <p:cNvPr id="14388" name="Object 3"/>
            <p:cNvGraphicFramePr>
              <a:graphicFrameLocks noChangeAspect="1"/>
            </p:cNvGraphicFramePr>
            <p:nvPr/>
          </p:nvGraphicFramePr>
          <p:xfrm>
            <a:off x="4406900" y="4784725"/>
            <a:ext cx="4725988" cy="1535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3720960" imgH="1218960" progId="Equation.3">
                    <p:embed/>
                  </p:oleObj>
                </mc:Choice>
                <mc:Fallback>
                  <p:oleObj name="Equation" r:id="rId5" imgW="3720960" imgH="1218960" progId="Equation.3">
                    <p:embed/>
                    <p:pic>
                      <p:nvPicPr>
                        <p:cNvPr id="14388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6900" y="4784725"/>
                          <a:ext cx="4725988" cy="1535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4389" name="Group 4"/>
            <p:cNvGrpSpPr>
              <a:grpSpLocks/>
            </p:cNvGrpSpPr>
            <p:nvPr/>
          </p:nvGrpSpPr>
          <p:grpSpPr bwMode="auto">
            <a:xfrm>
              <a:off x="1563998" y="5429755"/>
              <a:ext cx="0" cy="0"/>
              <a:chOff x="3651" y="2432"/>
              <a:chExt cx="1950" cy="1633"/>
            </a:xfrm>
          </p:grpSpPr>
          <p:grpSp>
            <p:nvGrpSpPr>
              <p:cNvPr id="14413" name="Group 5"/>
              <p:cNvGrpSpPr>
                <a:grpSpLocks/>
              </p:cNvGrpSpPr>
              <p:nvPr/>
            </p:nvGrpSpPr>
            <p:grpSpPr bwMode="auto">
              <a:xfrm>
                <a:off x="3651" y="2432"/>
                <a:ext cx="1950" cy="1633"/>
                <a:chOff x="3334" y="1298"/>
                <a:chExt cx="1950" cy="1633"/>
              </a:xfrm>
            </p:grpSpPr>
            <p:graphicFrame>
              <p:nvGraphicFramePr>
                <p:cNvPr id="14418" name="Object 6"/>
                <p:cNvGraphicFramePr>
                  <a:graphicFrameLocks noChangeAspect="1"/>
                </p:cNvGraphicFramePr>
                <p:nvPr/>
              </p:nvGraphicFramePr>
              <p:xfrm>
                <a:off x="5110" y="2704"/>
                <a:ext cx="174" cy="22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164885" imgH="215619" progId="Equation.3">
                        <p:embed/>
                      </p:oleObj>
                    </mc:Choice>
                    <mc:Fallback>
                      <p:oleObj name="Equation" r:id="rId7" imgW="164885" imgH="215619" progId="Equation.3">
                        <p:embed/>
                        <p:pic>
                          <p:nvPicPr>
                            <p:cNvPr id="14418" name="Object 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110" y="2704"/>
                              <a:ext cx="174" cy="22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14419" name="Group 7"/>
                <p:cNvGrpSpPr>
                  <a:grpSpLocks/>
                </p:cNvGrpSpPr>
                <p:nvPr/>
              </p:nvGrpSpPr>
              <p:grpSpPr bwMode="auto">
                <a:xfrm>
                  <a:off x="3561" y="1434"/>
                  <a:ext cx="1714" cy="1270"/>
                  <a:chOff x="3902" y="1389"/>
                  <a:chExt cx="1714" cy="1270"/>
                </a:xfrm>
              </p:grpSpPr>
              <p:sp>
                <p:nvSpPr>
                  <p:cNvPr id="14433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3902" y="2577"/>
                    <a:ext cx="1714" cy="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434" name="Line 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923" y="1389"/>
                    <a:ext cx="37" cy="121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435" name="Arc 10"/>
                  <p:cNvSpPr>
                    <a:spLocks/>
                  </p:cNvSpPr>
                  <p:nvPr/>
                </p:nvSpPr>
                <p:spPr bwMode="auto">
                  <a:xfrm rot="10267717">
                    <a:off x="4014" y="1580"/>
                    <a:ext cx="1156" cy="1079"/>
                  </a:xfrm>
                  <a:custGeom>
                    <a:avLst/>
                    <a:gdLst>
                      <a:gd name="T0" fmla="*/ 0 w 21600"/>
                      <a:gd name="T1" fmla="*/ 0 h 25576"/>
                      <a:gd name="T2" fmla="*/ 0 w 21600"/>
                      <a:gd name="T3" fmla="*/ 0 h 25576"/>
                      <a:gd name="T4" fmla="*/ 0 w 21600"/>
                      <a:gd name="T5" fmla="*/ 0 h 25576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5576"/>
                      <a:gd name="T11" fmla="*/ 21600 w 21600"/>
                      <a:gd name="T12" fmla="*/ 25576 h 2557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5576" fill="none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</a:path>
                      <a:path w="21600" h="25576" stroke="0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  <a:lnTo>
                          <a:pt x="0" y="21470"/>
                        </a:lnTo>
                        <a:lnTo>
                          <a:pt x="2366" y="-1"/>
                        </a:lnTo>
                        <a:close/>
                      </a:path>
                    </a:pathLst>
                  </a:custGeom>
                  <a:noFill/>
                  <a:ln w="3492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420" name="Oval 11"/>
                <p:cNvSpPr>
                  <a:spLocks noChangeArrowheads="1"/>
                </p:cNvSpPr>
                <p:nvPr/>
              </p:nvSpPr>
              <p:spPr bwMode="auto">
                <a:xfrm>
                  <a:off x="3606" y="175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21" name="Oval 12"/>
                <p:cNvSpPr>
                  <a:spLocks noChangeArrowheads="1"/>
                </p:cNvSpPr>
                <p:nvPr/>
              </p:nvSpPr>
              <p:spPr bwMode="auto">
                <a:xfrm>
                  <a:off x="3606" y="188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22" name="Oval 13"/>
                <p:cNvSpPr>
                  <a:spLocks noChangeArrowheads="1"/>
                </p:cNvSpPr>
                <p:nvPr/>
              </p:nvSpPr>
              <p:spPr bwMode="auto">
                <a:xfrm>
                  <a:off x="3651" y="2024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23" name="Oval 14"/>
                <p:cNvSpPr>
                  <a:spLocks noChangeArrowheads="1"/>
                </p:cNvSpPr>
                <p:nvPr/>
              </p:nvSpPr>
              <p:spPr bwMode="auto">
                <a:xfrm>
                  <a:off x="3697" y="2160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24" name="Oval 15"/>
                <p:cNvSpPr>
                  <a:spLocks noChangeArrowheads="1"/>
                </p:cNvSpPr>
                <p:nvPr/>
              </p:nvSpPr>
              <p:spPr bwMode="auto">
                <a:xfrm>
                  <a:off x="3788" y="225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25" name="Oval 16"/>
                <p:cNvSpPr>
                  <a:spLocks noChangeArrowheads="1"/>
                </p:cNvSpPr>
                <p:nvPr/>
              </p:nvSpPr>
              <p:spPr bwMode="auto">
                <a:xfrm>
                  <a:off x="3878" y="234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26" name="Oval 17"/>
                <p:cNvSpPr>
                  <a:spLocks noChangeArrowheads="1"/>
                </p:cNvSpPr>
                <p:nvPr/>
              </p:nvSpPr>
              <p:spPr bwMode="auto">
                <a:xfrm>
                  <a:off x="4014" y="243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27" name="Oval 18"/>
                <p:cNvSpPr>
                  <a:spLocks noChangeArrowheads="1"/>
                </p:cNvSpPr>
                <p:nvPr/>
              </p:nvSpPr>
              <p:spPr bwMode="auto">
                <a:xfrm>
                  <a:off x="4150" y="247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28" name="Oval 19"/>
                <p:cNvSpPr>
                  <a:spLocks noChangeArrowheads="1"/>
                </p:cNvSpPr>
                <p:nvPr/>
              </p:nvSpPr>
              <p:spPr bwMode="auto">
                <a:xfrm>
                  <a:off x="4286" y="2523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29" name="Oval 20"/>
                <p:cNvSpPr>
                  <a:spLocks noChangeArrowheads="1"/>
                </p:cNvSpPr>
                <p:nvPr/>
              </p:nvSpPr>
              <p:spPr bwMode="auto">
                <a:xfrm>
                  <a:off x="4422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30" name="Oval 21"/>
                <p:cNvSpPr>
                  <a:spLocks noChangeArrowheads="1"/>
                </p:cNvSpPr>
                <p:nvPr/>
              </p:nvSpPr>
              <p:spPr bwMode="auto">
                <a:xfrm>
                  <a:off x="4558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31" name="Oval 22"/>
                <p:cNvSpPr>
                  <a:spLocks noChangeArrowheads="1"/>
                </p:cNvSpPr>
                <p:nvPr/>
              </p:nvSpPr>
              <p:spPr bwMode="auto">
                <a:xfrm>
                  <a:off x="4695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graphicFrame>
              <p:nvGraphicFramePr>
                <p:cNvPr id="14432" name="Object 23"/>
                <p:cNvGraphicFramePr>
                  <a:graphicFrameLocks noChangeAspect="1"/>
                </p:cNvGraphicFramePr>
                <p:nvPr/>
              </p:nvGraphicFramePr>
              <p:xfrm>
                <a:off x="3334" y="1298"/>
                <a:ext cx="194" cy="23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177569" imgH="215619" progId="Equation.3">
                        <p:embed/>
                      </p:oleObj>
                    </mc:Choice>
                    <mc:Fallback>
                      <p:oleObj name="Equation" r:id="rId9" imgW="177569" imgH="215619" progId="Equation.3">
                        <p:embed/>
                        <p:pic>
                          <p:nvPicPr>
                            <p:cNvPr id="14432" name="Object 2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34" y="1298"/>
                              <a:ext cx="194" cy="23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4414" name="Object 24"/>
              <p:cNvGraphicFramePr>
                <a:graphicFrameLocks noChangeAspect="1"/>
              </p:cNvGraphicFramePr>
              <p:nvPr/>
            </p:nvGraphicFramePr>
            <p:xfrm>
              <a:off x="3771" y="3815"/>
              <a:ext cx="470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457200" imgH="228600" progId="Equation.3">
                      <p:embed/>
                    </p:oleObj>
                  </mc:Choice>
                  <mc:Fallback>
                    <p:oleObj name="Equation" r:id="rId11" imgW="457200" imgH="228600" progId="Equation.3">
                      <p:embed/>
                      <p:pic>
                        <p:nvPicPr>
                          <p:cNvPr id="14414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71" y="3815"/>
                            <a:ext cx="470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415" name="Oval 25"/>
              <p:cNvSpPr>
                <a:spLocks noChangeArrowheads="1"/>
              </p:cNvSpPr>
              <p:nvPr/>
            </p:nvSpPr>
            <p:spPr bwMode="auto">
              <a:xfrm>
                <a:off x="3878" y="3702"/>
                <a:ext cx="91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416" name="Line 26"/>
              <p:cNvSpPr>
                <a:spLocks noChangeShapeType="1"/>
              </p:cNvSpPr>
              <p:nvPr/>
            </p:nvSpPr>
            <p:spPr bwMode="auto">
              <a:xfrm flipV="1">
                <a:off x="4059" y="3158"/>
                <a:ext cx="273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14417" name="Object 27"/>
              <p:cNvGraphicFramePr>
                <a:graphicFrameLocks noChangeAspect="1"/>
              </p:cNvGraphicFramePr>
              <p:nvPr/>
            </p:nvGraphicFramePr>
            <p:xfrm>
              <a:off x="4326" y="2982"/>
              <a:ext cx="483" cy="2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3" imgW="469696" imgH="215806" progId="Equation.3">
                      <p:embed/>
                    </p:oleObj>
                  </mc:Choice>
                  <mc:Fallback>
                    <p:oleObj name="Equation" r:id="rId13" imgW="469696" imgH="215806" progId="Equation.3">
                      <p:embed/>
                      <p:pic>
                        <p:nvPicPr>
                          <p:cNvPr id="14417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6" y="2982"/>
                            <a:ext cx="483" cy="2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4390" name="Line 58"/>
            <p:cNvSpPr>
              <a:spLocks noChangeShapeType="1"/>
            </p:cNvSpPr>
            <p:nvPr/>
          </p:nvSpPr>
          <p:spPr bwMode="auto">
            <a:xfrm>
              <a:off x="617845" y="6110512"/>
              <a:ext cx="2229746" cy="3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91" name="Line 59"/>
            <p:cNvSpPr>
              <a:spLocks noChangeShapeType="1"/>
            </p:cNvSpPr>
            <p:nvPr/>
          </p:nvSpPr>
          <p:spPr bwMode="auto">
            <a:xfrm flipV="1">
              <a:off x="717091" y="4855992"/>
              <a:ext cx="47639" cy="1254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92" name="Arc 60"/>
            <p:cNvSpPr>
              <a:spLocks/>
            </p:cNvSpPr>
            <p:nvPr/>
          </p:nvSpPr>
          <p:spPr bwMode="auto">
            <a:xfrm rot="10267717">
              <a:off x="1063794" y="5051166"/>
              <a:ext cx="1503259" cy="1111079"/>
            </a:xfrm>
            <a:custGeom>
              <a:avLst/>
              <a:gdLst>
                <a:gd name="T0" fmla="*/ 0 w 21600"/>
                <a:gd name="T1" fmla="*/ 0 h 25576"/>
                <a:gd name="T2" fmla="*/ 0 w 21600"/>
                <a:gd name="T3" fmla="*/ 0 h 25576"/>
                <a:gd name="T4" fmla="*/ 0 w 21600"/>
                <a:gd name="T5" fmla="*/ 0 h 25576"/>
                <a:gd name="T6" fmla="*/ 0 60000 65536"/>
                <a:gd name="T7" fmla="*/ 0 60000 65536"/>
                <a:gd name="T8" fmla="*/ 0 60000 65536"/>
                <a:gd name="T9" fmla="*/ 0 w 21600"/>
                <a:gd name="T10" fmla="*/ 0 h 25576"/>
                <a:gd name="T11" fmla="*/ 21600 w 21600"/>
                <a:gd name="T12" fmla="*/ 25576 h 25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5576" fill="none" extrusionOk="0">
                  <a:moveTo>
                    <a:pt x="2366" y="-1"/>
                  </a:moveTo>
                  <a:cubicBezTo>
                    <a:pt x="13313" y="1206"/>
                    <a:pt x="21600" y="10456"/>
                    <a:pt x="21600" y="21470"/>
                  </a:cubicBezTo>
                  <a:cubicBezTo>
                    <a:pt x="21600" y="22848"/>
                    <a:pt x="21468" y="24223"/>
                    <a:pt x="21206" y="25576"/>
                  </a:cubicBezTo>
                </a:path>
                <a:path w="21600" h="25576" stroke="0" extrusionOk="0">
                  <a:moveTo>
                    <a:pt x="2366" y="-1"/>
                  </a:moveTo>
                  <a:cubicBezTo>
                    <a:pt x="13313" y="1206"/>
                    <a:pt x="21600" y="10456"/>
                    <a:pt x="21600" y="21470"/>
                  </a:cubicBezTo>
                  <a:cubicBezTo>
                    <a:pt x="21600" y="22848"/>
                    <a:pt x="21468" y="24223"/>
                    <a:pt x="21206" y="25576"/>
                  </a:cubicBezTo>
                  <a:lnTo>
                    <a:pt x="0" y="21470"/>
                  </a:lnTo>
                  <a:lnTo>
                    <a:pt x="2366" y="-1"/>
                  </a:ln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4393" name="Object 61"/>
            <p:cNvGraphicFramePr>
              <a:graphicFrameLocks noChangeAspect="1"/>
            </p:cNvGraphicFramePr>
            <p:nvPr/>
          </p:nvGraphicFramePr>
          <p:xfrm>
            <a:off x="468313" y="4960410"/>
            <a:ext cx="262011" cy="1869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77569" imgH="215619" progId="Equation.3">
                    <p:embed/>
                  </p:oleObj>
                </mc:Choice>
                <mc:Fallback>
                  <p:oleObj name="Equation" r:id="rId15" imgW="177569" imgH="215619" progId="Equation.3">
                    <p:embed/>
                    <p:pic>
                      <p:nvPicPr>
                        <p:cNvPr id="14393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8313" y="4960410"/>
                          <a:ext cx="262011" cy="1869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94" name="Object 62"/>
            <p:cNvGraphicFramePr>
              <a:graphicFrameLocks noChangeAspect="1"/>
            </p:cNvGraphicFramePr>
            <p:nvPr/>
          </p:nvGraphicFramePr>
          <p:xfrm>
            <a:off x="2707322" y="6188111"/>
            <a:ext cx="243485" cy="1881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164885" imgH="215619" progId="Equation.3">
                    <p:embed/>
                  </p:oleObj>
                </mc:Choice>
                <mc:Fallback>
                  <p:oleObj name="Equation" r:id="rId17" imgW="164885" imgH="215619" progId="Equation.3">
                    <p:embed/>
                    <p:pic>
                      <p:nvPicPr>
                        <p:cNvPr id="14394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7322" y="6188111"/>
                          <a:ext cx="243485" cy="1881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95" name="Freeform 63"/>
            <p:cNvSpPr>
              <a:spLocks/>
            </p:cNvSpPr>
            <p:nvPr/>
          </p:nvSpPr>
          <p:spPr bwMode="auto">
            <a:xfrm>
              <a:off x="1029389" y="4810138"/>
              <a:ext cx="1500613" cy="1279210"/>
            </a:xfrm>
            <a:custGeom>
              <a:avLst/>
              <a:gdLst>
                <a:gd name="T0" fmla="*/ 0 w 703"/>
                <a:gd name="T1" fmla="*/ 2147483647 h 1020"/>
                <a:gd name="T2" fmla="*/ 2147483647 w 703"/>
                <a:gd name="T3" fmla="*/ 2147483647 h 1020"/>
                <a:gd name="T4" fmla="*/ 2147483647 w 703"/>
                <a:gd name="T5" fmla="*/ 2147483647 h 1020"/>
                <a:gd name="T6" fmla="*/ 2147483647 w 703"/>
                <a:gd name="T7" fmla="*/ 2147483647 h 10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3"/>
                <a:gd name="T13" fmla="*/ 0 h 1020"/>
                <a:gd name="T14" fmla="*/ 703 w 703"/>
                <a:gd name="T15" fmla="*/ 1020 h 10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3" h="1020">
                  <a:moveTo>
                    <a:pt x="0" y="279"/>
                  </a:moveTo>
                  <a:cubicBezTo>
                    <a:pt x="238" y="139"/>
                    <a:pt x="477" y="0"/>
                    <a:pt x="590" y="98"/>
                  </a:cubicBezTo>
                  <a:cubicBezTo>
                    <a:pt x="703" y="196"/>
                    <a:pt x="665" y="718"/>
                    <a:pt x="680" y="869"/>
                  </a:cubicBezTo>
                  <a:cubicBezTo>
                    <a:pt x="695" y="1020"/>
                    <a:pt x="687" y="1012"/>
                    <a:pt x="680" y="1005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96" name="Line 67"/>
            <p:cNvSpPr>
              <a:spLocks noChangeShapeType="1"/>
            </p:cNvSpPr>
            <p:nvPr/>
          </p:nvSpPr>
          <p:spPr bwMode="auto">
            <a:xfrm>
              <a:off x="549033" y="5129940"/>
              <a:ext cx="0" cy="2668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97" name="Line 68"/>
            <p:cNvSpPr>
              <a:spLocks noChangeShapeType="1"/>
            </p:cNvSpPr>
            <p:nvPr/>
          </p:nvSpPr>
          <p:spPr bwMode="auto">
            <a:xfrm flipH="1">
              <a:off x="2410905" y="6303334"/>
              <a:ext cx="2990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98" name="Oval 80"/>
            <p:cNvSpPr>
              <a:spLocks noChangeArrowheads="1"/>
            </p:cNvSpPr>
            <p:nvPr/>
          </p:nvSpPr>
          <p:spPr bwMode="auto">
            <a:xfrm>
              <a:off x="989295" y="5131580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399" name="Oval 80"/>
            <p:cNvSpPr>
              <a:spLocks noChangeArrowheads="1"/>
            </p:cNvSpPr>
            <p:nvPr/>
          </p:nvSpPr>
          <p:spPr bwMode="auto">
            <a:xfrm>
              <a:off x="989295" y="5312720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0" name="Oval 80"/>
            <p:cNvSpPr>
              <a:spLocks noChangeArrowheads="1"/>
            </p:cNvSpPr>
            <p:nvPr/>
          </p:nvSpPr>
          <p:spPr bwMode="auto">
            <a:xfrm>
              <a:off x="2208544" y="5995979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1" name="Oval 80"/>
            <p:cNvSpPr>
              <a:spLocks noChangeArrowheads="1"/>
            </p:cNvSpPr>
            <p:nvPr/>
          </p:nvSpPr>
          <p:spPr bwMode="auto">
            <a:xfrm>
              <a:off x="2431822" y="5995979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2" name="Oval 80"/>
            <p:cNvSpPr>
              <a:spLocks noChangeArrowheads="1"/>
            </p:cNvSpPr>
            <p:nvPr/>
          </p:nvSpPr>
          <p:spPr bwMode="auto">
            <a:xfrm>
              <a:off x="1138147" y="5600853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3" name="Oval 80"/>
            <p:cNvSpPr>
              <a:spLocks noChangeArrowheads="1"/>
            </p:cNvSpPr>
            <p:nvPr/>
          </p:nvSpPr>
          <p:spPr bwMode="auto">
            <a:xfrm>
              <a:off x="1295664" y="5744920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4" name="Oval 80"/>
            <p:cNvSpPr>
              <a:spLocks noChangeArrowheads="1"/>
            </p:cNvSpPr>
            <p:nvPr/>
          </p:nvSpPr>
          <p:spPr bwMode="auto">
            <a:xfrm>
              <a:off x="1453182" y="5833727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5" name="Oval 80"/>
            <p:cNvSpPr>
              <a:spLocks noChangeArrowheads="1"/>
            </p:cNvSpPr>
            <p:nvPr/>
          </p:nvSpPr>
          <p:spPr bwMode="auto">
            <a:xfrm>
              <a:off x="1687562" y="5888986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6" name="Oval 80"/>
            <p:cNvSpPr>
              <a:spLocks noChangeArrowheads="1"/>
            </p:cNvSpPr>
            <p:nvPr/>
          </p:nvSpPr>
          <p:spPr bwMode="auto">
            <a:xfrm>
              <a:off x="1910840" y="5961019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7" name="Oval 80"/>
            <p:cNvSpPr>
              <a:spLocks noChangeArrowheads="1"/>
            </p:cNvSpPr>
            <p:nvPr/>
          </p:nvSpPr>
          <p:spPr bwMode="auto">
            <a:xfrm>
              <a:off x="2059692" y="5995979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8" name="Oval 80"/>
            <p:cNvSpPr>
              <a:spLocks noChangeArrowheads="1"/>
            </p:cNvSpPr>
            <p:nvPr/>
          </p:nvSpPr>
          <p:spPr bwMode="auto">
            <a:xfrm>
              <a:off x="1063721" y="5456787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cxnSp>
          <p:nvCxnSpPr>
            <p:cNvPr id="14409" name="Straight Arrow Connector 101"/>
            <p:cNvCxnSpPr>
              <a:cxnSpLocks noChangeShapeType="1"/>
            </p:cNvCxnSpPr>
            <p:nvPr/>
          </p:nvCxnSpPr>
          <p:spPr bwMode="auto">
            <a:xfrm flipH="1">
              <a:off x="1163910" y="4980583"/>
              <a:ext cx="3200992" cy="185956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10" name="Straight Arrow Connector 103"/>
            <p:cNvCxnSpPr>
              <a:cxnSpLocks noChangeShapeType="1"/>
            </p:cNvCxnSpPr>
            <p:nvPr/>
          </p:nvCxnSpPr>
          <p:spPr bwMode="auto">
            <a:xfrm flipH="1">
              <a:off x="1164584" y="5263387"/>
              <a:ext cx="3125892" cy="89108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11" name="Straight Arrow Connector 105"/>
            <p:cNvCxnSpPr>
              <a:cxnSpLocks noChangeShapeType="1"/>
            </p:cNvCxnSpPr>
            <p:nvPr/>
          </p:nvCxnSpPr>
          <p:spPr bwMode="auto">
            <a:xfrm flipH="1" flipV="1">
              <a:off x="2596884" y="6049474"/>
              <a:ext cx="1693591" cy="125530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12" name="Straight Arrow Connector 107"/>
            <p:cNvCxnSpPr>
              <a:cxnSpLocks noChangeShapeType="1"/>
            </p:cNvCxnSpPr>
            <p:nvPr/>
          </p:nvCxnSpPr>
          <p:spPr bwMode="auto">
            <a:xfrm flipH="1">
              <a:off x="2328963" y="5886872"/>
              <a:ext cx="2035939" cy="74148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349" name="Group 4"/>
          <p:cNvGrpSpPr>
            <a:grpSpLocks/>
          </p:cNvGrpSpPr>
          <p:nvPr/>
        </p:nvGrpSpPr>
        <p:grpSpPr bwMode="auto">
          <a:xfrm>
            <a:off x="1779254" y="2811395"/>
            <a:ext cx="0" cy="0"/>
            <a:chOff x="3651" y="2432"/>
            <a:chExt cx="1950" cy="1633"/>
          </a:xfrm>
        </p:grpSpPr>
        <p:grpSp>
          <p:nvGrpSpPr>
            <p:cNvPr id="14365" name="Group 5"/>
            <p:cNvGrpSpPr>
              <a:grpSpLocks/>
            </p:cNvGrpSpPr>
            <p:nvPr/>
          </p:nvGrpSpPr>
          <p:grpSpPr bwMode="auto">
            <a:xfrm>
              <a:off x="3651" y="2432"/>
              <a:ext cx="1950" cy="1633"/>
              <a:chOff x="3334" y="1298"/>
              <a:chExt cx="1950" cy="1633"/>
            </a:xfrm>
          </p:grpSpPr>
          <p:graphicFrame>
            <p:nvGraphicFramePr>
              <p:cNvPr id="14370" name="Object 6"/>
              <p:cNvGraphicFramePr>
                <a:graphicFrameLocks noChangeAspect="1"/>
              </p:cNvGraphicFramePr>
              <p:nvPr/>
            </p:nvGraphicFramePr>
            <p:xfrm>
              <a:off x="5110" y="2704"/>
              <a:ext cx="174" cy="2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164885" imgH="215619" progId="Equation.3">
                      <p:embed/>
                    </p:oleObj>
                  </mc:Choice>
                  <mc:Fallback>
                    <p:oleObj name="Equation" r:id="rId7" imgW="164885" imgH="215619" progId="Equation.3">
                      <p:embed/>
                      <p:pic>
                        <p:nvPicPr>
                          <p:cNvPr id="1437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10" y="2704"/>
                            <a:ext cx="174" cy="22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4371" name="Group 7"/>
              <p:cNvGrpSpPr>
                <a:grpSpLocks/>
              </p:cNvGrpSpPr>
              <p:nvPr/>
            </p:nvGrpSpPr>
            <p:grpSpPr bwMode="auto">
              <a:xfrm>
                <a:off x="3561" y="1434"/>
                <a:ext cx="1714" cy="1270"/>
                <a:chOff x="3902" y="1389"/>
                <a:chExt cx="1714" cy="1270"/>
              </a:xfrm>
            </p:grpSpPr>
            <p:sp>
              <p:nvSpPr>
                <p:cNvPr id="14385" name="Line 8"/>
                <p:cNvSpPr>
                  <a:spLocks noChangeShapeType="1"/>
                </p:cNvSpPr>
                <p:nvPr/>
              </p:nvSpPr>
              <p:spPr bwMode="auto">
                <a:xfrm>
                  <a:off x="3902" y="2577"/>
                  <a:ext cx="1714" cy="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86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3923" y="1389"/>
                  <a:ext cx="37" cy="121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87" name="Arc 10"/>
                <p:cNvSpPr>
                  <a:spLocks/>
                </p:cNvSpPr>
                <p:nvPr/>
              </p:nvSpPr>
              <p:spPr bwMode="auto">
                <a:xfrm rot="10267717">
                  <a:off x="4014" y="1580"/>
                  <a:ext cx="1156" cy="1079"/>
                </a:xfrm>
                <a:custGeom>
                  <a:avLst/>
                  <a:gdLst>
                    <a:gd name="T0" fmla="*/ 0 w 21600"/>
                    <a:gd name="T1" fmla="*/ 0 h 25576"/>
                    <a:gd name="T2" fmla="*/ 0 w 21600"/>
                    <a:gd name="T3" fmla="*/ 0 h 25576"/>
                    <a:gd name="T4" fmla="*/ 0 w 21600"/>
                    <a:gd name="T5" fmla="*/ 0 h 25576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5576"/>
                    <a:gd name="T11" fmla="*/ 21600 w 21600"/>
                    <a:gd name="T12" fmla="*/ 25576 h 2557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5576" fill="none" extrusionOk="0">
                      <a:moveTo>
                        <a:pt x="2366" y="-1"/>
                      </a:moveTo>
                      <a:cubicBezTo>
                        <a:pt x="13313" y="1206"/>
                        <a:pt x="21600" y="10456"/>
                        <a:pt x="21600" y="21470"/>
                      </a:cubicBezTo>
                      <a:cubicBezTo>
                        <a:pt x="21600" y="22848"/>
                        <a:pt x="21468" y="24223"/>
                        <a:pt x="21206" y="25576"/>
                      </a:cubicBezTo>
                    </a:path>
                    <a:path w="21600" h="25576" stroke="0" extrusionOk="0">
                      <a:moveTo>
                        <a:pt x="2366" y="-1"/>
                      </a:moveTo>
                      <a:cubicBezTo>
                        <a:pt x="13313" y="1206"/>
                        <a:pt x="21600" y="10456"/>
                        <a:pt x="21600" y="21470"/>
                      </a:cubicBezTo>
                      <a:cubicBezTo>
                        <a:pt x="21600" y="22848"/>
                        <a:pt x="21468" y="24223"/>
                        <a:pt x="21206" y="25576"/>
                      </a:cubicBezTo>
                      <a:lnTo>
                        <a:pt x="0" y="21470"/>
                      </a:lnTo>
                      <a:lnTo>
                        <a:pt x="2366" y="-1"/>
                      </a:lnTo>
                      <a:close/>
                    </a:path>
                  </a:pathLst>
                </a:custGeom>
                <a:noFill/>
                <a:ln w="349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372" name="Oval 11"/>
              <p:cNvSpPr>
                <a:spLocks noChangeArrowheads="1"/>
              </p:cNvSpPr>
              <p:nvPr/>
            </p:nvSpPr>
            <p:spPr bwMode="auto">
              <a:xfrm>
                <a:off x="3606" y="1752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73" name="Oval 12"/>
              <p:cNvSpPr>
                <a:spLocks noChangeArrowheads="1"/>
              </p:cNvSpPr>
              <p:nvPr/>
            </p:nvSpPr>
            <p:spPr bwMode="auto">
              <a:xfrm>
                <a:off x="3606" y="1888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74" name="Oval 13"/>
              <p:cNvSpPr>
                <a:spLocks noChangeArrowheads="1"/>
              </p:cNvSpPr>
              <p:nvPr/>
            </p:nvSpPr>
            <p:spPr bwMode="auto">
              <a:xfrm>
                <a:off x="3651" y="2024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75" name="Oval 14"/>
              <p:cNvSpPr>
                <a:spLocks noChangeArrowheads="1"/>
              </p:cNvSpPr>
              <p:nvPr/>
            </p:nvSpPr>
            <p:spPr bwMode="auto">
              <a:xfrm>
                <a:off x="3697" y="2160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76" name="Oval 15"/>
              <p:cNvSpPr>
                <a:spLocks noChangeArrowheads="1"/>
              </p:cNvSpPr>
              <p:nvPr/>
            </p:nvSpPr>
            <p:spPr bwMode="auto">
              <a:xfrm>
                <a:off x="3788" y="2251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77" name="Oval 16"/>
              <p:cNvSpPr>
                <a:spLocks noChangeArrowheads="1"/>
              </p:cNvSpPr>
              <p:nvPr/>
            </p:nvSpPr>
            <p:spPr bwMode="auto">
              <a:xfrm>
                <a:off x="3878" y="2341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78" name="Oval 17"/>
              <p:cNvSpPr>
                <a:spLocks noChangeArrowheads="1"/>
              </p:cNvSpPr>
              <p:nvPr/>
            </p:nvSpPr>
            <p:spPr bwMode="auto">
              <a:xfrm>
                <a:off x="4014" y="2432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79" name="Oval 18"/>
              <p:cNvSpPr>
                <a:spLocks noChangeArrowheads="1"/>
              </p:cNvSpPr>
              <p:nvPr/>
            </p:nvSpPr>
            <p:spPr bwMode="auto">
              <a:xfrm>
                <a:off x="4150" y="2478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80" name="Oval 19"/>
              <p:cNvSpPr>
                <a:spLocks noChangeArrowheads="1"/>
              </p:cNvSpPr>
              <p:nvPr/>
            </p:nvSpPr>
            <p:spPr bwMode="auto">
              <a:xfrm>
                <a:off x="4286" y="2523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81" name="Oval 20"/>
              <p:cNvSpPr>
                <a:spLocks noChangeArrowheads="1"/>
              </p:cNvSpPr>
              <p:nvPr/>
            </p:nvSpPr>
            <p:spPr bwMode="auto">
              <a:xfrm>
                <a:off x="4422" y="2568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82" name="Oval 21"/>
              <p:cNvSpPr>
                <a:spLocks noChangeArrowheads="1"/>
              </p:cNvSpPr>
              <p:nvPr/>
            </p:nvSpPr>
            <p:spPr bwMode="auto">
              <a:xfrm>
                <a:off x="4558" y="2568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83" name="Oval 22"/>
              <p:cNvSpPr>
                <a:spLocks noChangeArrowheads="1"/>
              </p:cNvSpPr>
              <p:nvPr/>
            </p:nvSpPr>
            <p:spPr bwMode="auto">
              <a:xfrm>
                <a:off x="4695" y="2568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14384" name="Object 23"/>
              <p:cNvGraphicFramePr>
                <a:graphicFrameLocks noChangeAspect="1"/>
              </p:cNvGraphicFramePr>
              <p:nvPr/>
            </p:nvGraphicFramePr>
            <p:xfrm>
              <a:off x="3334" y="1298"/>
              <a:ext cx="194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77569" imgH="215619" progId="Equation.3">
                      <p:embed/>
                    </p:oleObj>
                  </mc:Choice>
                  <mc:Fallback>
                    <p:oleObj name="Equation" r:id="rId9" imgW="177569" imgH="215619" progId="Equation.3">
                      <p:embed/>
                      <p:pic>
                        <p:nvPicPr>
                          <p:cNvPr id="14384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34" y="1298"/>
                            <a:ext cx="194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4366" name="Object 24"/>
            <p:cNvGraphicFramePr>
              <a:graphicFrameLocks noChangeAspect="1"/>
            </p:cNvGraphicFramePr>
            <p:nvPr/>
          </p:nvGraphicFramePr>
          <p:xfrm>
            <a:off x="3771" y="3815"/>
            <a:ext cx="470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457200" imgH="228600" progId="Equation.3">
                    <p:embed/>
                  </p:oleObj>
                </mc:Choice>
                <mc:Fallback>
                  <p:oleObj name="Equation" r:id="rId11" imgW="457200" imgH="228600" progId="Equation.3">
                    <p:embed/>
                    <p:pic>
                      <p:nvPicPr>
                        <p:cNvPr id="14366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1" y="3815"/>
                          <a:ext cx="470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67" name="Oval 25"/>
            <p:cNvSpPr>
              <a:spLocks noChangeArrowheads="1"/>
            </p:cNvSpPr>
            <p:nvPr/>
          </p:nvSpPr>
          <p:spPr bwMode="auto">
            <a:xfrm>
              <a:off x="3878" y="3702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368" name="Line 26"/>
            <p:cNvSpPr>
              <a:spLocks noChangeShapeType="1"/>
            </p:cNvSpPr>
            <p:nvPr/>
          </p:nvSpPr>
          <p:spPr bwMode="auto">
            <a:xfrm flipV="1">
              <a:off x="4059" y="3158"/>
              <a:ext cx="273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4369" name="Object 27"/>
            <p:cNvGraphicFramePr>
              <a:graphicFrameLocks noChangeAspect="1"/>
            </p:cNvGraphicFramePr>
            <p:nvPr/>
          </p:nvGraphicFramePr>
          <p:xfrm>
            <a:off x="4326" y="2982"/>
            <a:ext cx="483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469696" imgH="215806" progId="Equation.3">
                    <p:embed/>
                  </p:oleObj>
                </mc:Choice>
                <mc:Fallback>
                  <p:oleObj name="Equation" r:id="rId13" imgW="469696" imgH="215806" progId="Equation.3">
                    <p:embed/>
                    <p:pic>
                      <p:nvPicPr>
                        <p:cNvPr id="14369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6" y="2982"/>
                          <a:ext cx="483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7"/>
          <p:cNvGrpSpPr/>
          <p:nvPr/>
        </p:nvGrpSpPr>
        <p:grpSpPr>
          <a:xfrm>
            <a:off x="611560" y="2211392"/>
            <a:ext cx="2325147" cy="1361624"/>
            <a:chOff x="4407093" y="1196752"/>
            <a:chExt cx="2325147" cy="1361624"/>
          </a:xfrm>
        </p:grpSpPr>
        <p:sp>
          <p:nvSpPr>
            <p:cNvPr id="14352" name="Arc 60"/>
            <p:cNvSpPr>
              <a:spLocks/>
            </p:cNvSpPr>
            <p:nvPr/>
          </p:nvSpPr>
          <p:spPr bwMode="auto">
            <a:xfrm rot="10267717">
              <a:off x="4983161" y="1402114"/>
              <a:ext cx="1407978" cy="966016"/>
            </a:xfrm>
            <a:custGeom>
              <a:avLst/>
              <a:gdLst>
                <a:gd name="T0" fmla="*/ 0 w 21600"/>
                <a:gd name="T1" fmla="*/ 0 h 25576"/>
                <a:gd name="T2" fmla="*/ 0 w 21600"/>
                <a:gd name="T3" fmla="*/ 0 h 25576"/>
                <a:gd name="T4" fmla="*/ 0 w 21600"/>
                <a:gd name="T5" fmla="*/ 0 h 25576"/>
                <a:gd name="T6" fmla="*/ 0 60000 65536"/>
                <a:gd name="T7" fmla="*/ 0 60000 65536"/>
                <a:gd name="T8" fmla="*/ 0 60000 65536"/>
                <a:gd name="T9" fmla="*/ 0 w 21600"/>
                <a:gd name="T10" fmla="*/ 0 h 25576"/>
                <a:gd name="T11" fmla="*/ 21600 w 21600"/>
                <a:gd name="T12" fmla="*/ 25576 h 25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5576" fill="none" extrusionOk="0">
                  <a:moveTo>
                    <a:pt x="2366" y="-1"/>
                  </a:moveTo>
                  <a:cubicBezTo>
                    <a:pt x="13313" y="1206"/>
                    <a:pt x="21600" y="10456"/>
                    <a:pt x="21600" y="21470"/>
                  </a:cubicBezTo>
                  <a:cubicBezTo>
                    <a:pt x="21600" y="22848"/>
                    <a:pt x="21468" y="24223"/>
                    <a:pt x="21206" y="25576"/>
                  </a:cubicBezTo>
                </a:path>
                <a:path w="21600" h="25576" stroke="0" extrusionOk="0">
                  <a:moveTo>
                    <a:pt x="2366" y="-1"/>
                  </a:moveTo>
                  <a:cubicBezTo>
                    <a:pt x="13313" y="1206"/>
                    <a:pt x="21600" y="10456"/>
                    <a:pt x="21600" y="21470"/>
                  </a:cubicBezTo>
                  <a:cubicBezTo>
                    <a:pt x="21600" y="22848"/>
                    <a:pt x="21468" y="24223"/>
                    <a:pt x="21206" y="25576"/>
                  </a:cubicBezTo>
                  <a:lnTo>
                    <a:pt x="0" y="21470"/>
                  </a:lnTo>
                  <a:lnTo>
                    <a:pt x="2366" y="-1"/>
                  </a:ln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407093" y="1196752"/>
              <a:ext cx="2325147" cy="1361624"/>
              <a:chOff x="753016" y="2272674"/>
              <a:chExt cx="2325147" cy="1361624"/>
            </a:xfrm>
          </p:grpSpPr>
          <p:sp>
            <p:nvSpPr>
              <p:cNvPr id="14350" name="Line 58"/>
              <p:cNvSpPr>
                <a:spLocks noChangeShapeType="1"/>
              </p:cNvSpPr>
              <p:nvPr/>
            </p:nvSpPr>
            <p:spPr bwMode="auto">
              <a:xfrm>
                <a:off x="893070" y="3403272"/>
                <a:ext cx="2088418" cy="337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1" name="Line 59"/>
              <p:cNvSpPr>
                <a:spLocks noChangeShapeType="1"/>
              </p:cNvSpPr>
              <p:nvPr/>
            </p:nvSpPr>
            <p:spPr bwMode="auto">
              <a:xfrm flipV="1">
                <a:off x="986026" y="2312542"/>
                <a:ext cx="44619" cy="10907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14353" name="Object 61"/>
              <p:cNvGraphicFramePr>
                <a:graphicFrameLocks noChangeAspect="1"/>
              </p:cNvGraphicFramePr>
              <p:nvPr/>
            </p:nvGraphicFramePr>
            <p:xfrm>
              <a:off x="753016" y="2381032"/>
              <a:ext cx="245405" cy="1625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177569" imgH="215619" progId="Equation.3">
                      <p:embed/>
                    </p:oleObj>
                  </mc:Choice>
                  <mc:Fallback>
                    <p:oleObj name="Equation" r:id="rId15" imgW="177569" imgH="215619" progId="Equation.3">
                      <p:embed/>
                      <p:pic>
                        <p:nvPicPr>
                          <p:cNvPr id="14353" name="Object 6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53016" y="2381032"/>
                            <a:ext cx="245405" cy="1625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354" name="Object 62"/>
              <p:cNvGraphicFramePr>
                <a:graphicFrameLocks noChangeAspect="1"/>
              </p:cNvGraphicFramePr>
              <p:nvPr/>
            </p:nvGraphicFramePr>
            <p:xfrm>
              <a:off x="2850111" y="3470739"/>
              <a:ext cx="228052" cy="16355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7" imgW="164885" imgH="215619" progId="Equation.3">
                      <p:embed/>
                    </p:oleObj>
                  </mc:Choice>
                  <mc:Fallback>
                    <p:oleObj name="Equation" r:id="rId17" imgW="164885" imgH="215619" progId="Equation.3">
                      <p:embed/>
                      <p:pic>
                        <p:nvPicPr>
                          <p:cNvPr id="14354" name="Object 6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50111" y="3470739"/>
                            <a:ext cx="228052" cy="16355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355" name="Freeform 63"/>
              <p:cNvSpPr>
                <a:spLocks/>
              </p:cNvSpPr>
              <p:nvPr/>
            </p:nvSpPr>
            <p:spPr bwMode="auto">
              <a:xfrm>
                <a:off x="1278528" y="2272674"/>
                <a:ext cx="1405499" cy="1112196"/>
              </a:xfrm>
              <a:custGeom>
                <a:avLst/>
                <a:gdLst>
                  <a:gd name="T0" fmla="*/ 0 w 703"/>
                  <a:gd name="T1" fmla="*/ 2147483647 h 1020"/>
                  <a:gd name="T2" fmla="*/ 2147483647 w 703"/>
                  <a:gd name="T3" fmla="*/ 2147483647 h 1020"/>
                  <a:gd name="T4" fmla="*/ 2147483647 w 703"/>
                  <a:gd name="T5" fmla="*/ 2147483647 h 1020"/>
                  <a:gd name="T6" fmla="*/ 2147483647 w 703"/>
                  <a:gd name="T7" fmla="*/ 2147483647 h 10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03"/>
                  <a:gd name="T13" fmla="*/ 0 h 1020"/>
                  <a:gd name="T14" fmla="*/ 703 w 703"/>
                  <a:gd name="T15" fmla="*/ 1020 h 10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03" h="1020">
                    <a:moveTo>
                      <a:pt x="0" y="279"/>
                    </a:moveTo>
                    <a:cubicBezTo>
                      <a:pt x="238" y="139"/>
                      <a:pt x="477" y="0"/>
                      <a:pt x="590" y="98"/>
                    </a:cubicBezTo>
                    <a:cubicBezTo>
                      <a:pt x="703" y="196"/>
                      <a:pt x="665" y="718"/>
                      <a:pt x="680" y="869"/>
                    </a:cubicBezTo>
                    <a:cubicBezTo>
                      <a:pt x="695" y="1020"/>
                      <a:pt x="687" y="1012"/>
                      <a:pt x="680" y="1005"/>
                    </a:cubicBezTo>
                  </a:path>
                </a:pathLst>
              </a:cu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6" name="Line 67"/>
              <p:cNvSpPr>
                <a:spLocks noChangeShapeType="1"/>
              </p:cNvSpPr>
              <p:nvPr/>
            </p:nvSpPr>
            <p:spPr bwMode="auto">
              <a:xfrm>
                <a:off x="828621" y="2550723"/>
                <a:ext cx="0" cy="2320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7" name="Line 68"/>
              <p:cNvSpPr>
                <a:spLocks noChangeShapeType="1"/>
              </p:cNvSpPr>
              <p:nvPr/>
            </p:nvSpPr>
            <p:spPr bwMode="auto">
              <a:xfrm flipH="1">
                <a:off x="2572481" y="3570919"/>
                <a:ext cx="28010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358" name="Line 75"/>
          <p:cNvSpPr>
            <a:spLocks noChangeShapeType="1"/>
          </p:cNvSpPr>
          <p:nvPr/>
        </p:nvSpPr>
        <p:spPr bwMode="auto">
          <a:xfrm>
            <a:off x="1447089" y="2220540"/>
            <a:ext cx="1518287" cy="742147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619672" y="1988517"/>
            <a:ext cx="1152128" cy="1431444"/>
            <a:chOff x="1619672" y="1988517"/>
            <a:chExt cx="1152128" cy="1431444"/>
          </a:xfrm>
        </p:grpSpPr>
        <p:sp>
          <p:nvSpPr>
            <p:cNvPr id="14359" name="Line 76"/>
            <p:cNvSpPr>
              <a:spLocks noChangeShapeType="1"/>
            </p:cNvSpPr>
            <p:nvPr/>
          </p:nvSpPr>
          <p:spPr bwMode="auto">
            <a:xfrm flipV="1">
              <a:off x="1619672" y="1988517"/>
              <a:ext cx="645220" cy="1431444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4360" name="Object 77"/>
            <p:cNvGraphicFramePr>
              <a:graphicFrameLocks noChangeAspect="1"/>
            </p:cNvGraphicFramePr>
            <p:nvPr/>
          </p:nvGraphicFramePr>
          <p:xfrm>
            <a:off x="2273325" y="2071761"/>
            <a:ext cx="498475" cy="204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634680" imgH="317160" progId="Equation.3">
                    <p:embed/>
                  </p:oleObj>
                </mc:Choice>
                <mc:Fallback>
                  <p:oleObj name="Equation" r:id="rId19" imgW="634680" imgH="317160" progId="Equation.3">
                    <p:embed/>
                    <p:pic>
                      <p:nvPicPr>
                        <p:cNvPr id="14360" name="Object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73325" y="2071761"/>
                          <a:ext cx="498475" cy="2047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361" name="Line 79"/>
          <p:cNvSpPr>
            <a:spLocks noChangeShapeType="1"/>
          </p:cNvSpPr>
          <p:nvPr/>
        </p:nvSpPr>
        <p:spPr bwMode="auto">
          <a:xfrm>
            <a:off x="941407" y="2869662"/>
            <a:ext cx="1518287" cy="742147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2" name="Oval 80"/>
          <p:cNvSpPr>
            <a:spLocks noChangeArrowheads="1"/>
          </p:cNvSpPr>
          <p:nvPr/>
        </p:nvSpPr>
        <p:spPr bwMode="auto">
          <a:xfrm>
            <a:off x="1672664" y="3147711"/>
            <a:ext cx="112787" cy="93024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4363" name="Line 82"/>
          <p:cNvSpPr>
            <a:spLocks noChangeShapeType="1"/>
          </p:cNvSpPr>
          <p:nvPr/>
        </p:nvSpPr>
        <p:spPr bwMode="auto">
          <a:xfrm flipV="1">
            <a:off x="1644157" y="3287759"/>
            <a:ext cx="57013" cy="5652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4" name="TextBox 109"/>
          <p:cNvSpPr txBox="1">
            <a:spLocks noChangeArrowheads="1"/>
          </p:cNvSpPr>
          <p:nvPr/>
        </p:nvSpPr>
        <p:spPr bwMode="auto">
          <a:xfrm>
            <a:off x="468313" y="3758378"/>
            <a:ext cx="2270106" cy="390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 dirty="0">
                <a:solidFill>
                  <a:schemeClr val="tx1"/>
                </a:solidFill>
              </a:rPr>
              <a:t>Pareto optimal solution</a:t>
            </a:r>
          </a:p>
        </p:txBody>
      </p:sp>
      <p:sp>
        <p:nvSpPr>
          <p:cNvPr id="14346" name="TextBox 111"/>
          <p:cNvSpPr txBox="1">
            <a:spLocks noChangeArrowheads="1"/>
          </p:cNvSpPr>
          <p:nvPr/>
        </p:nvSpPr>
        <p:spPr bwMode="auto">
          <a:xfrm>
            <a:off x="1259632" y="4286080"/>
            <a:ext cx="2659198" cy="367056"/>
          </a:xfrm>
          <a:prstGeom prst="rect">
            <a:avLst/>
          </a:prstGeom>
          <a:noFill/>
          <a:ln w="9525">
            <a:solidFill>
              <a:srgbClr val="FF0000">
                <a:alpha val="96077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800" dirty="0"/>
              <a:t>Approximation of the PF</a:t>
            </a:r>
          </a:p>
        </p:txBody>
      </p:sp>
      <p:sp>
        <p:nvSpPr>
          <p:cNvPr id="14347" name="Right Arrow 112"/>
          <p:cNvSpPr>
            <a:spLocks noChangeArrowheads="1"/>
          </p:cNvSpPr>
          <p:nvPr/>
        </p:nvSpPr>
        <p:spPr bwMode="auto">
          <a:xfrm>
            <a:off x="4283968" y="4404167"/>
            <a:ext cx="428130" cy="157401"/>
          </a:xfrm>
          <a:prstGeom prst="rightArrow">
            <a:avLst>
              <a:gd name="adj1" fmla="val 50000"/>
              <a:gd name="adj2" fmla="val 4999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     </a:t>
            </a:r>
          </a:p>
        </p:txBody>
      </p:sp>
      <p:sp>
        <p:nvSpPr>
          <p:cNvPr id="14348" name="TextBox 113"/>
          <p:cNvSpPr txBox="1">
            <a:spLocks noChangeArrowheads="1"/>
          </p:cNvSpPr>
          <p:nvPr/>
        </p:nvSpPr>
        <p:spPr bwMode="auto">
          <a:xfrm>
            <a:off x="4996597" y="4284546"/>
            <a:ext cx="3095635" cy="368590"/>
          </a:xfrm>
          <a:prstGeom prst="rect">
            <a:avLst/>
          </a:prstGeom>
          <a:noFill/>
          <a:ln w="9525">
            <a:solidFill>
              <a:srgbClr val="FF0000">
                <a:alpha val="96077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800" dirty="0"/>
              <a:t>N single </a:t>
            </a:r>
            <a:r>
              <a:rPr lang="en-GB" altLang="en-US" sz="1800" dirty="0" err="1"/>
              <a:t>obj</a:t>
            </a:r>
            <a:r>
              <a:rPr lang="en-GB" altLang="en-US" sz="1800" dirty="0"/>
              <a:t> opt </a:t>
            </a:r>
            <a:r>
              <a:rPr lang="en-GB" altLang="en-US" sz="1800" dirty="0" err="1"/>
              <a:t>suproblems</a:t>
            </a:r>
            <a:endParaRPr lang="en-GB" altLang="en-US" sz="1800" dirty="0"/>
          </a:p>
        </p:txBody>
      </p:sp>
      <p:sp>
        <p:nvSpPr>
          <p:cNvPr id="118" name="TextBox 117"/>
          <p:cNvSpPr txBox="1">
            <a:spLocks noChangeArrowheads="1"/>
          </p:cNvSpPr>
          <p:nvPr/>
        </p:nvSpPr>
        <p:spPr bwMode="auto">
          <a:xfrm>
            <a:off x="4048125" y="3378571"/>
            <a:ext cx="2540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GB" altLang="en-US" sz="1600" dirty="0">
                <a:solidFill>
                  <a:srgbClr val="0000CC"/>
                </a:solidFill>
              </a:rPr>
              <a:t>It works for convex PF.</a:t>
            </a:r>
          </a:p>
        </p:txBody>
      </p:sp>
      <p:sp>
        <p:nvSpPr>
          <p:cNvPr id="107" name="Line 75"/>
          <p:cNvSpPr>
            <a:spLocks noChangeShapeType="1"/>
          </p:cNvSpPr>
          <p:nvPr/>
        </p:nvSpPr>
        <p:spPr bwMode="auto">
          <a:xfrm>
            <a:off x="1259632" y="2372940"/>
            <a:ext cx="1518287" cy="742147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Line 75"/>
          <p:cNvSpPr>
            <a:spLocks noChangeShapeType="1"/>
          </p:cNvSpPr>
          <p:nvPr/>
        </p:nvSpPr>
        <p:spPr bwMode="auto">
          <a:xfrm>
            <a:off x="1187624" y="2525340"/>
            <a:ext cx="1518287" cy="742147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Line 75"/>
          <p:cNvSpPr>
            <a:spLocks noChangeShapeType="1"/>
          </p:cNvSpPr>
          <p:nvPr/>
        </p:nvSpPr>
        <p:spPr bwMode="auto">
          <a:xfrm>
            <a:off x="1109497" y="2708920"/>
            <a:ext cx="1518287" cy="742147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F5D0BE-7427-F048-BB9F-AD8815D3D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863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8" grpId="0" animBg="1"/>
      <p:bldP spid="14361" grpId="0" animBg="1"/>
      <p:bldP spid="14362" grpId="0" animBg="1"/>
      <p:bldP spid="14363" grpId="0" animBg="1"/>
      <p:bldP spid="14364" grpId="0"/>
      <p:bldP spid="14346" grpId="0" animBg="1"/>
      <p:bldP spid="14347" grpId="0" animBg="1"/>
      <p:bldP spid="14348" grpId="0" animBg="1"/>
      <p:bldP spid="118" grpId="0"/>
      <p:bldP spid="107" grpId="0" animBg="1"/>
      <p:bldP spid="108" grpId="0" animBg="1"/>
      <p:bldP spid="10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/>
              </p:nvPr>
            </p:nvSpPr>
            <p:spPr>
              <a:xfrm>
                <a:off x="395288" y="1412776"/>
                <a:ext cx="8291512" cy="5545137"/>
              </a:xfrm>
            </p:spPr>
            <p:txBody>
              <a:bodyPr/>
              <a:lstStyle/>
              <a:p>
                <a:r>
                  <a:rPr lang="en-US" sz="2000" b="1" dirty="0"/>
                  <a:t>Tchbycheff Approach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For any Pareto optimal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, there is a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𝛌</m:t>
                    </m:r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is optimal to the above problem.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𝛌</m:t>
                        </m:r>
                      </m:e>
                    </m:d>
                  </m:oMath>
                </a14:m>
                <a:r>
                  <a:rPr lang="en-US" sz="2000" dirty="0"/>
                  <a:t> is not smooth w.r.t.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𝛌</m:t>
                    </m:r>
                  </m:oMath>
                </a14:m>
                <a:r>
                  <a:rPr lang="en-US" sz="2000" b="1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395288" y="1412776"/>
                <a:ext cx="8291512" cy="5545137"/>
              </a:xfrm>
              <a:blipFill>
                <a:blip r:embed="rId3"/>
                <a:stretch>
                  <a:fillRect l="-765" t="-457" r="-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EEDDC7-1821-409A-B657-D68E1847FA43}" type="slidenum">
              <a:rPr lang="en-GB" smtClean="0"/>
              <a:pPr>
                <a:defRPr/>
              </a:pPr>
              <a:t>17</a:t>
            </a:fld>
            <a:r>
              <a:rPr lang="en-GB"/>
              <a:t>	</a:t>
            </a:r>
          </a:p>
        </p:txBody>
      </p:sp>
      <p:graphicFrame>
        <p:nvGraphicFramePr>
          <p:cNvPr id="7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405961"/>
              </p:ext>
            </p:extLst>
          </p:nvPr>
        </p:nvGraphicFramePr>
        <p:xfrm>
          <a:off x="474147" y="2821615"/>
          <a:ext cx="6072351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568680" imgH="761760" progId="Equation.3">
                  <p:embed/>
                </p:oleObj>
              </mc:Choice>
              <mc:Fallback>
                <p:oleObj name="Equation" r:id="rId4" imgW="3568680" imgH="761760" progId="Equation.3">
                  <p:embed/>
                  <p:pic>
                    <p:nvPicPr>
                      <p:cNvPr id="7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147" y="2821615"/>
                        <a:ext cx="6072351" cy="1225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14"/>
          <p:cNvGrpSpPr>
            <a:grpSpLocks/>
          </p:cNvGrpSpPr>
          <p:nvPr/>
        </p:nvGrpSpPr>
        <p:grpSpPr bwMode="auto">
          <a:xfrm>
            <a:off x="5004048" y="971940"/>
            <a:ext cx="4011042" cy="2271788"/>
            <a:chOff x="5193779" y="323426"/>
            <a:chExt cx="4083999" cy="2385494"/>
          </a:xfrm>
        </p:grpSpPr>
        <p:grpSp>
          <p:nvGrpSpPr>
            <p:cNvPr id="9" name="Group 4"/>
            <p:cNvGrpSpPr>
              <a:grpSpLocks/>
            </p:cNvGrpSpPr>
            <p:nvPr/>
          </p:nvGrpSpPr>
          <p:grpSpPr bwMode="auto">
            <a:xfrm>
              <a:off x="6869113" y="2617788"/>
              <a:ext cx="0" cy="0"/>
              <a:chOff x="3651" y="2432"/>
              <a:chExt cx="1950" cy="1633"/>
            </a:xfrm>
          </p:grpSpPr>
          <p:grpSp>
            <p:nvGrpSpPr>
              <p:cNvPr id="55" name="Group 5"/>
              <p:cNvGrpSpPr>
                <a:grpSpLocks/>
              </p:cNvGrpSpPr>
              <p:nvPr/>
            </p:nvGrpSpPr>
            <p:grpSpPr bwMode="auto">
              <a:xfrm>
                <a:off x="3651" y="2432"/>
                <a:ext cx="1950" cy="1633"/>
                <a:chOff x="3334" y="1298"/>
                <a:chExt cx="1950" cy="1633"/>
              </a:xfrm>
            </p:grpSpPr>
            <p:graphicFrame>
              <p:nvGraphicFramePr>
                <p:cNvPr id="60" name="Object 6"/>
                <p:cNvGraphicFramePr>
                  <a:graphicFrameLocks noChangeAspect="1"/>
                </p:cNvGraphicFramePr>
                <p:nvPr/>
              </p:nvGraphicFramePr>
              <p:xfrm>
                <a:off x="5110" y="2704"/>
                <a:ext cx="174" cy="22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6" imgW="164885" imgH="215619" progId="Equation.3">
                        <p:embed/>
                      </p:oleObj>
                    </mc:Choice>
                    <mc:Fallback>
                      <p:oleObj name="Equation" r:id="rId6" imgW="164885" imgH="215619" progId="Equation.3">
                        <p:embed/>
                        <p:pic>
                          <p:nvPicPr>
                            <p:cNvPr id="60" name="Object 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110" y="2704"/>
                              <a:ext cx="174" cy="22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61" name="Group 7"/>
                <p:cNvGrpSpPr>
                  <a:grpSpLocks/>
                </p:cNvGrpSpPr>
                <p:nvPr/>
              </p:nvGrpSpPr>
              <p:grpSpPr bwMode="auto">
                <a:xfrm>
                  <a:off x="3561" y="1434"/>
                  <a:ext cx="1714" cy="1270"/>
                  <a:chOff x="3902" y="1389"/>
                  <a:chExt cx="1714" cy="1270"/>
                </a:xfrm>
              </p:grpSpPr>
              <p:sp>
                <p:nvSpPr>
                  <p:cNvPr id="75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3902" y="2577"/>
                    <a:ext cx="1714" cy="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6" name="Line 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923" y="1389"/>
                    <a:ext cx="37" cy="121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" name="Arc 10"/>
                  <p:cNvSpPr>
                    <a:spLocks/>
                  </p:cNvSpPr>
                  <p:nvPr/>
                </p:nvSpPr>
                <p:spPr bwMode="auto">
                  <a:xfrm rot="10267717">
                    <a:off x="4014" y="1580"/>
                    <a:ext cx="1156" cy="1079"/>
                  </a:xfrm>
                  <a:custGeom>
                    <a:avLst/>
                    <a:gdLst>
                      <a:gd name="T0" fmla="*/ 0 w 21600"/>
                      <a:gd name="T1" fmla="*/ 0 h 25576"/>
                      <a:gd name="T2" fmla="*/ 0 w 21600"/>
                      <a:gd name="T3" fmla="*/ 0 h 25576"/>
                      <a:gd name="T4" fmla="*/ 0 w 21600"/>
                      <a:gd name="T5" fmla="*/ 0 h 25576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5576"/>
                      <a:gd name="T11" fmla="*/ 21600 w 21600"/>
                      <a:gd name="T12" fmla="*/ 25576 h 2557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5576" fill="none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</a:path>
                      <a:path w="21600" h="25576" stroke="0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  <a:lnTo>
                          <a:pt x="0" y="21470"/>
                        </a:lnTo>
                        <a:lnTo>
                          <a:pt x="2366" y="-1"/>
                        </a:lnTo>
                        <a:close/>
                      </a:path>
                    </a:pathLst>
                  </a:custGeom>
                  <a:noFill/>
                  <a:ln w="3492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2" name="Oval 11"/>
                <p:cNvSpPr>
                  <a:spLocks noChangeArrowheads="1"/>
                </p:cNvSpPr>
                <p:nvPr/>
              </p:nvSpPr>
              <p:spPr bwMode="auto">
                <a:xfrm>
                  <a:off x="3606" y="175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Oval 12"/>
                <p:cNvSpPr>
                  <a:spLocks noChangeArrowheads="1"/>
                </p:cNvSpPr>
                <p:nvPr/>
              </p:nvSpPr>
              <p:spPr bwMode="auto">
                <a:xfrm>
                  <a:off x="3606" y="188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Oval 13"/>
                <p:cNvSpPr>
                  <a:spLocks noChangeArrowheads="1"/>
                </p:cNvSpPr>
                <p:nvPr/>
              </p:nvSpPr>
              <p:spPr bwMode="auto">
                <a:xfrm>
                  <a:off x="3651" y="2024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Oval 14"/>
                <p:cNvSpPr>
                  <a:spLocks noChangeArrowheads="1"/>
                </p:cNvSpPr>
                <p:nvPr/>
              </p:nvSpPr>
              <p:spPr bwMode="auto">
                <a:xfrm>
                  <a:off x="3697" y="2160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Oval 15"/>
                <p:cNvSpPr>
                  <a:spLocks noChangeArrowheads="1"/>
                </p:cNvSpPr>
                <p:nvPr/>
              </p:nvSpPr>
              <p:spPr bwMode="auto">
                <a:xfrm>
                  <a:off x="3788" y="225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Oval 16"/>
                <p:cNvSpPr>
                  <a:spLocks noChangeArrowheads="1"/>
                </p:cNvSpPr>
                <p:nvPr/>
              </p:nvSpPr>
              <p:spPr bwMode="auto">
                <a:xfrm>
                  <a:off x="3878" y="234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Oval 17"/>
                <p:cNvSpPr>
                  <a:spLocks noChangeArrowheads="1"/>
                </p:cNvSpPr>
                <p:nvPr/>
              </p:nvSpPr>
              <p:spPr bwMode="auto">
                <a:xfrm>
                  <a:off x="4014" y="243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Oval 18"/>
                <p:cNvSpPr>
                  <a:spLocks noChangeArrowheads="1"/>
                </p:cNvSpPr>
                <p:nvPr/>
              </p:nvSpPr>
              <p:spPr bwMode="auto">
                <a:xfrm>
                  <a:off x="4150" y="247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Oval 19"/>
                <p:cNvSpPr>
                  <a:spLocks noChangeArrowheads="1"/>
                </p:cNvSpPr>
                <p:nvPr/>
              </p:nvSpPr>
              <p:spPr bwMode="auto">
                <a:xfrm>
                  <a:off x="4286" y="2523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Oval 20"/>
                <p:cNvSpPr>
                  <a:spLocks noChangeArrowheads="1"/>
                </p:cNvSpPr>
                <p:nvPr/>
              </p:nvSpPr>
              <p:spPr bwMode="auto">
                <a:xfrm>
                  <a:off x="4422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Oval 21"/>
                <p:cNvSpPr>
                  <a:spLocks noChangeArrowheads="1"/>
                </p:cNvSpPr>
                <p:nvPr/>
              </p:nvSpPr>
              <p:spPr bwMode="auto">
                <a:xfrm>
                  <a:off x="4558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Oval 22"/>
                <p:cNvSpPr>
                  <a:spLocks noChangeArrowheads="1"/>
                </p:cNvSpPr>
                <p:nvPr/>
              </p:nvSpPr>
              <p:spPr bwMode="auto">
                <a:xfrm>
                  <a:off x="4695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graphicFrame>
              <p:nvGraphicFramePr>
                <p:cNvPr id="74" name="Object 23"/>
                <p:cNvGraphicFramePr>
                  <a:graphicFrameLocks noChangeAspect="1"/>
                </p:cNvGraphicFramePr>
                <p:nvPr/>
              </p:nvGraphicFramePr>
              <p:xfrm>
                <a:off x="3334" y="1298"/>
                <a:ext cx="194" cy="23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8" imgW="177569" imgH="215619" progId="Equation.3">
                        <p:embed/>
                      </p:oleObj>
                    </mc:Choice>
                    <mc:Fallback>
                      <p:oleObj name="Equation" r:id="rId8" imgW="177569" imgH="215619" progId="Equation.3">
                        <p:embed/>
                        <p:pic>
                          <p:nvPicPr>
                            <p:cNvPr id="74" name="Object 2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34" y="1298"/>
                              <a:ext cx="194" cy="23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56" name="Object 24"/>
              <p:cNvGraphicFramePr>
                <a:graphicFrameLocks noChangeAspect="1"/>
              </p:cNvGraphicFramePr>
              <p:nvPr/>
            </p:nvGraphicFramePr>
            <p:xfrm>
              <a:off x="3771" y="3815"/>
              <a:ext cx="470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0" imgW="457200" imgH="228600" progId="Equation.3">
                      <p:embed/>
                    </p:oleObj>
                  </mc:Choice>
                  <mc:Fallback>
                    <p:oleObj name="Equation" r:id="rId10" imgW="457200" imgH="228600" progId="Equation.3">
                      <p:embed/>
                      <p:pic>
                        <p:nvPicPr>
                          <p:cNvPr id="56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71" y="3815"/>
                            <a:ext cx="470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7" name="Oval 25"/>
              <p:cNvSpPr>
                <a:spLocks noChangeArrowheads="1"/>
              </p:cNvSpPr>
              <p:nvPr/>
            </p:nvSpPr>
            <p:spPr bwMode="auto">
              <a:xfrm>
                <a:off x="3878" y="3702"/>
                <a:ext cx="91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Line 26"/>
              <p:cNvSpPr>
                <a:spLocks noChangeShapeType="1"/>
              </p:cNvSpPr>
              <p:nvPr/>
            </p:nvSpPr>
            <p:spPr bwMode="auto">
              <a:xfrm flipV="1">
                <a:off x="4059" y="3158"/>
                <a:ext cx="273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59" name="Object 27"/>
              <p:cNvGraphicFramePr>
                <a:graphicFrameLocks noChangeAspect="1"/>
              </p:cNvGraphicFramePr>
              <p:nvPr/>
            </p:nvGraphicFramePr>
            <p:xfrm>
              <a:off x="4326" y="2982"/>
              <a:ext cx="483" cy="2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2" imgW="469696" imgH="215806" progId="Equation.3">
                      <p:embed/>
                    </p:oleObj>
                  </mc:Choice>
                  <mc:Fallback>
                    <p:oleObj name="Equation" r:id="rId12" imgW="469696" imgH="215806" progId="Equation.3">
                      <p:embed/>
                      <p:pic>
                        <p:nvPicPr>
                          <p:cNvPr id="59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6" y="2982"/>
                            <a:ext cx="483" cy="2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" name="Group 33"/>
            <p:cNvGrpSpPr>
              <a:grpSpLocks/>
            </p:cNvGrpSpPr>
            <p:nvPr/>
          </p:nvGrpSpPr>
          <p:grpSpPr bwMode="auto">
            <a:xfrm>
              <a:off x="6869113" y="1177925"/>
              <a:ext cx="0" cy="0"/>
              <a:chOff x="3651" y="2432"/>
              <a:chExt cx="1950" cy="1633"/>
            </a:xfrm>
          </p:grpSpPr>
          <p:grpSp>
            <p:nvGrpSpPr>
              <p:cNvPr id="32" name="Group 34"/>
              <p:cNvGrpSpPr>
                <a:grpSpLocks/>
              </p:cNvGrpSpPr>
              <p:nvPr/>
            </p:nvGrpSpPr>
            <p:grpSpPr bwMode="auto">
              <a:xfrm>
                <a:off x="3651" y="2432"/>
                <a:ext cx="1950" cy="1633"/>
                <a:chOff x="3334" y="1298"/>
                <a:chExt cx="1950" cy="1633"/>
              </a:xfrm>
            </p:grpSpPr>
            <p:graphicFrame>
              <p:nvGraphicFramePr>
                <p:cNvPr id="37" name="Object 35"/>
                <p:cNvGraphicFramePr>
                  <a:graphicFrameLocks noChangeAspect="1"/>
                </p:cNvGraphicFramePr>
                <p:nvPr/>
              </p:nvGraphicFramePr>
              <p:xfrm>
                <a:off x="5110" y="2704"/>
                <a:ext cx="174" cy="22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6" imgW="164885" imgH="215619" progId="Equation.3">
                        <p:embed/>
                      </p:oleObj>
                    </mc:Choice>
                    <mc:Fallback>
                      <p:oleObj name="Equation" r:id="rId6" imgW="164885" imgH="215619" progId="Equation.3">
                        <p:embed/>
                        <p:pic>
                          <p:nvPicPr>
                            <p:cNvPr id="37" name="Object 3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110" y="2704"/>
                              <a:ext cx="174" cy="22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38" name="Group 36"/>
                <p:cNvGrpSpPr>
                  <a:grpSpLocks/>
                </p:cNvGrpSpPr>
                <p:nvPr/>
              </p:nvGrpSpPr>
              <p:grpSpPr bwMode="auto">
                <a:xfrm>
                  <a:off x="3561" y="1434"/>
                  <a:ext cx="1714" cy="1270"/>
                  <a:chOff x="3902" y="1389"/>
                  <a:chExt cx="1714" cy="1270"/>
                </a:xfrm>
              </p:grpSpPr>
              <p:sp>
                <p:nvSpPr>
                  <p:cNvPr id="52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3902" y="2577"/>
                    <a:ext cx="1714" cy="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3" name="Line 3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923" y="1389"/>
                    <a:ext cx="37" cy="121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" name="Arc 39"/>
                  <p:cNvSpPr>
                    <a:spLocks/>
                  </p:cNvSpPr>
                  <p:nvPr/>
                </p:nvSpPr>
                <p:spPr bwMode="auto">
                  <a:xfrm rot="10267717">
                    <a:off x="4014" y="1580"/>
                    <a:ext cx="1156" cy="1079"/>
                  </a:xfrm>
                  <a:custGeom>
                    <a:avLst/>
                    <a:gdLst>
                      <a:gd name="T0" fmla="*/ 0 w 21600"/>
                      <a:gd name="T1" fmla="*/ 0 h 25576"/>
                      <a:gd name="T2" fmla="*/ 0 w 21600"/>
                      <a:gd name="T3" fmla="*/ 0 h 25576"/>
                      <a:gd name="T4" fmla="*/ 0 w 21600"/>
                      <a:gd name="T5" fmla="*/ 0 h 25576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5576"/>
                      <a:gd name="T11" fmla="*/ 21600 w 21600"/>
                      <a:gd name="T12" fmla="*/ 25576 h 2557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5576" fill="none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</a:path>
                      <a:path w="21600" h="25576" stroke="0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  <a:lnTo>
                          <a:pt x="0" y="21470"/>
                        </a:lnTo>
                        <a:lnTo>
                          <a:pt x="2366" y="-1"/>
                        </a:lnTo>
                        <a:close/>
                      </a:path>
                    </a:pathLst>
                  </a:custGeom>
                  <a:noFill/>
                  <a:ln w="3492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0"/>
                <p:cNvSpPr>
                  <a:spLocks noChangeArrowheads="1"/>
                </p:cNvSpPr>
                <p:nvPr/>
              </p:nvSpPr>
              <p:spPr bwMode="auto">
                <a:xfrm>
                  <a:off x="3606" y="175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Oval 41"/>
                <p:cNvSpPr>
                  <a:spLocks noChangeArrowheads="1"/>
                </p:cNvSpPr>
                <p:nvPr/>
              </p:nvSpPr>
              <p:spPr bwMode="auto">
                <a:xfrm>
                  <a:off x="3606" y="188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Oval 42"/>
                <p:cNvSpPr>
                  <a:spLocks noChangeArrowheads="1"/>
                </p:cNvSpPr>
                <p:nvPr/>
              </p:nvSpPr>
              <p:spPr bwMode="auto">
                <a:xfrm>
                  <a:off x="3651" y="2024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Oval 43"/>
                <p:cNvSpPr>
                  <a:spLocks noChangeArrowheads="1"/>
                </p:cNvSpPr>
                <p:nvPr/>
              </p:nvSpPr>
              <p:spPr bwMode="auto">
                <a:xfrm>
                  <a:off x="3697" y="2160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Oval 44"/>
                <p:cNvSpPr>
                  <a:spLocks noChangeArrowheads="1"/>
                </p:cNvSpPr>
                <p:nvPr/>
              </p:nvSpPr>
              <p:spPr bwMode="auto">
                <a:xfrm>
                  <a:off x="3788" y="225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Oval 45"/>
                <p:cNvSpPr>
                  <a:spLocks noChangeArrowheads="1"/>
                </p:cNvSpPr>
                <p:nvPr/>
              </p:nvSpPr>
              <p:spPr bwMode="auto">
                <a:xfrm>
                  <a:off x="3878" y="234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Oval 46"/>
                <p:cNvSpPr>
                  <a:spLocks noChangeArrowheads="1"/>
                </p:cNvSpPr>
                <p:nvPr/>
              </p:nvSpPr>
              <p:spPr bwMode="auto">
                <a:xfrm>
                  <a:off x="4014" y="243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Oval 47"/>
                <p:cNvSpPr>
                  <a:spLocks noChangeArrowheads="1"/>
                </p:cNvSpPr>
                <p:nvPr/>
              </p:nvSpPr>
              <p:spPr bwMode="auto">
                <a:xfrm>
                  <a:off x="4150" y="247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Oval 48"/>
                <p:cNvSpPr>
                  <a:spLocks noChangeArrowheads="1"/>
                </p:cNvSpPr>
                <p:nvPr/>
              </p:nvSpPr>
              <p:spPr bwMode="auto">
                <a:xfrm>
                  <a:off x="4286" y="2523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Oval 49"/>
                <p:cNvSpPr>
                  <a:spLocks noChangeArrowheads="1"/>
                </p:cNvSpPr>
                <p:nvPr/>
              </p:nvSpPr>
              <p:spPr bwMode="auto">
                <a:xfrm>
                  <a:off x="4422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Oval 50"/>
                <p:cNvSpPr>
                  <a:spLocks noChangeArrowheads="1"/>
                </p:cNvSpPr>
                <p:nvPr/>
              </p:nvSpPr>
              <p:spPr bwMode="auto">
                <a:xfrm>
                  <a:off x="4558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Oval 51"/>
                <p:cNvSpPr>
                  <a:spLocks noChangeArrowheads="1"/>
                </p:cNvSpPr>
                <p:nvPr/>
              </p:nvSpPr>
              <p:spPr bwMode="auto">
                <a:xfrm>
                  <a:off x="4695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graphicFrame>
              <p:nvGraphicFramePr>
                <p:cNvPr id="51" name="Object 52"/>
                <p:cNvGraphicFramePr>
                  <a:graphicFrameLocks noChangeAspect="1"/>
                </p:cNvGraphicFramePr>
                <p:nvPr/>
              </p:nvGraphicFramePr>
              <p:xfrm>
                <a:off x="3334" y="1298"/>
                <a:ext cx="194" cy="23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8" imgW="177569" imgH="215619" progId="Equation.3">
                        <p:embed/>
                      </p:oleObj>
                    </mc:Choice>
                    <mc:Fallback>
                      <p:oleObj name="Equation" r:id="rId8" imgW="177569" imgH="215619" progId="Equation.3">
                        <p:embed/>
                        <p:pic>
                          <p:nvPicPr>
                            <p:cNvPr id="51" name="Object 5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34" y="1298"/>
                              <a:ext cx="194" cy="23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33" name="Object 53"/>
              <p:cNvGraphicFramePr>
                <a:graphicFrameLocks noChangeAspect="1"/>
              </p:cNvGraphicFramePr>
              <p:nvPr/>
            </p:nvGraphicFramePr>
            <p:xfrm>
              <a:off x="3771" y="3815"/>
              <a:ext cx="470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0" imgW="457200" imgH="228600" progId="Equation.3">
                      <p:embed/>
                    </p:oleObj>
                  </mc:Choice>
                  <mc:Fallback>
                    <p:oleObj name="Equation" r:id="rId10" imgW="457200" imgH="228600" progId="Equation.3">
                      <p:embed/>
                      <p:pic>
                        <p:nvPicPr>
                          <p:cNvPr id="33" name="Object 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71" y="3815"/>
                            <a:ext cx="470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" name="Oval 54"/>
              <p:cNvSpPr>
                <a:spLocks noChangeArrowheads="1"/>
              </p:cNvSpPr>
              <p:nvPr/>
            </p:nvSpPr>
            <p:spPr bwMode="auto">
              <a:xfrm>
                <a:off x="3878" y="3702"/>
                <a:ext cx="91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Line 55"/>
              <p:cNvSpPr>
                <a:spLocks noChangeShapeType="1"/>
              </p:cNvSpPr>
              <p:nvPr/>
            </p:nvSpPr>
            <p:spPr bwMode="auto">
              <a:xfrm flipV="1">
                <a:off x="4059" y="3158"/>
                <a:ext cx="273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36" name="Object 56"/>
              <p:cNvGraphicFramePr>
                <a:graphicFrameLocks noChangeAspect="1"/>
              </p:cNvGraphicFramePr>
              <p:nvPr/>
            </p:nvGraphicFramePr>
            <p:xfrm>
              <a:off x="4326" y="2982"/>
              <a:ext cx="483" cy="2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2" imgW="469696" imgH="215806" progId="Equation.3">
                      <p:embed/>
                    </p:oleObj>
                  </mc:Choice>
                  <mc:Fallback>
                    <p:oleObj name="Equation" r:id="rId12" imgW="469696" imgH="215806" progId="Equation.3">
                      <p:embed/>
                      <p:pic>
                        <p:nvPicPr>
                          <p:cNvPr id="36" name="Object 5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6" y="2982"/>
                            <a:ext cx="483" cy="2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1" name="Line 57"/>
            <p:cNvSpPr>
              <a:spLocks noChangeShapeType="1"/>
            </p:cNvSpPr>
            <p:nvPr/>
          </p:nvSpPr>
          <p:spPr bwMode="auto">
            <a:xfrm flipV="1">
              <a:off x="5543624" y="2433011"/>
              <a:ext cx="2734023" cy="1233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58"/>
            <p:cNvSpPr>
              <a:spLocks noChangeShapeType="1"/>
            </p:cNvSpPr>
            <p:nvPr/>
          </p:nvSpPr>
          <p:spPr bwMode="auto">
            <a:xfrm flipH="1" flipV="1">
              <a:off x="5543624" y="323426"/>
              <a:ext cx="0" cy="212191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Arc 59"/>
            <p:cNvSpPr>
              <a:spLocks/>
            </p:cNvSpPr>
            <p:nvPr/>
          </p:nvSpPr>
          <p:spPr bwMode="auto">
            <a:xfrm rot="10267717">
              <a:off x="6300788" y="835025"/>
              <a:ext cx="1847850" cy="1452563"/>
            </a:xfrm>
            <a:custGeom>
              <a:avLst/>
              <a:gdLst>
                <a:gd name="T0" fmla="*/ 0 w 21600"/>
                <a:gd name="T1" fmla="*/ 0 h 23799"/>
                <a:gd name="T2" fmla="*/ 0 w 21600"/>
                <a:gd name="T3" fmla="*/ 0 h 23799"/>
                <a:gd name="T4" fmla="*/ 0 w 21600"/>
                <a:gd name="T5" fmla="*/ 0 h 237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3799"/>
                <a:gd name="T11" fmla="*/ 21600 w 21600"/>
                <a:gd name="T12" fmla="*/ 23799 h 237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3799" fill="none" extrusionOk="0">
                  <a:moveTo>
                    <a:pt x="4061" y="0"/>
                  </a:moveTo>
                  <a:cubicBezTo>
                    <a:pt x="14240" y="1949"/>
                    <a:pt x="21600" y="10851"/>
                    <a:pt x="21600" y="21215"/>
                  </a:cubicBezTo>
                  <a:cubicBezTo>
                    <a:pt x="21600" y="22078"/>
                    <a:pt x="21548" y="22941"/>
                    <a:pt x="21444" y="23798"/>
                  </a:cubicBezTo>
                </a:path>
                <a:path w="21600" h="23799" stroke="0" extrusionOk="0">
                  <a:moveTo>
                    <a:pt x="4061" y="0"/>
                  </a:moveTo>
                  <a:cubicBezTo>
                    <a:pt x="14240" y="1949"/>
                    <a:pt x="21600" y="10851"/>
                    <a:pt x="21600" y="21215"/>
                  </a:cubicBezTo>
                  <a:cubicBezTo>
                    <a:pt x="21600" y="22078"/>
                    <a:pt x="21548" y="22941"/>
                    <a:pt x="21444" y="23798"/>
                  </a:cubicBezTo>
                  <a:lnTo>
                    <a:pt x="0" y="21215"/>
                  </a:lnTo>
                  <a:lnTo>
                    <a:pt x="4061" y="0"/>
                  </a:ln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4" name="Object 60"/>
            <p:cNvGraphicFramePr>
              <a:graphicFrameLocks noChangeAspect="1"/>
            </p:cNvGraphicFramePr>
            <p:nvPr/>
          </p:nvGraphicFramePr>
          <p:xfrm>
            <a:off x="5193779" y="332656"/>
            <a:ext cx="314325" cy="252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77569" imgH="215619" progId="Equation.3">
                    <p:embed/>
                  </p:oleObj>
                </mc:Choice>
                <mc:Fallback>
                  <p:oleObj name="Equation" r:id="rId14" imgW="177569" imgH="215619" progId="Equation.3">
                    <p:embed/>
                    <p:pic>
                      <p:nvPicPr>
                        <p:cNvPr id="14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93779" y="332656"/>
                          <a:ext cx="314325" cy="252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61"/>
            <p:cNvGraphicFramePr>
              <a:graphicFrameLocks noChangeAspect="1"/>
            </p:cNvGraphicFramePr>
            <p:nvPr/>
          </p:nvGraphicFramePr>
          <p:xfrm>
            <a:off x="8100392" y="2454920"/>
            <a:ext cx="2921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164885" imgH="215619" progId="Equation.3">
                    <p:embed/>
                  </p:oleObj>
                </mc:Choice>
                <mc:Fallback>
                  <p:oleObj name="Equation" r:id="rId16" imgW="164885" imgH="215619" progId="Equation.3">
                    <p:embed/>
                    <p:pic>
                      <p:nvPicPr>
                        <p:cNvPr id="15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00392" y="2454920"/>
                          <a:ext cx="292100" cy="254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Freeform 62"/>
            <p:cNvSpPr>
              <a:spLocks/>
            </p:cNvSpPr>
            <p:nvPr/>
          </p:nvSpPr>
          <p:spPr bwMode="auto">
            <a:xfrm>
              <a:off x="6227763" y="477838"/>
              <a:ext cx="1728788" cy="1727200"/>
            </a:xfrm>
            <a:custGeom>
              <a:avLst/>
              <a:gdLst>
                <a:gd name="T0" fmla="*/ 0 w 703"/>
                <a:gd name="T1" fmla="*/ 2147483647 h 1020"/>
                <a:gd name="T2" fmla="*/ 2147483647 w 703"/>
                <a:gd name="T3" fmla="*/ 2147483647 h 1020"/>
                <a:gd name="T4" fmla="*/ 2147483647 w 703"/>
                <a:gd name="T5" fmla="*/ 2147483647 h 1020"/>
                <a:gd name="T6" fmla="*/ 2147483647 w 703"/>
                <a:gd name="T7" fmla="*/ 2147483647 h 10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3"/>
                <a:gd name="T13" fmla="*/ 0 h 1020"/>
                <a:gd name="T14" fmla="*/ 703 w 703"/>
                <a:gd name="T15" fmla="*/ 1020 h 10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3" h="1020">
                  <a:moveTo>
                    <a:pt x="0" y="279"/>
                  </a:moveTo>
                  <a:cubicBezTo>
                    <a:pt x="238" y="139"/>
                    <a:pt x="477" y="0"/>
                    <a:pt x="590" y="98"/>
                  </a:cubicBezTo>
                  <a:cubicBezTo>
                    <a:pt x="703" y="196"/>
                    <a:pt x="665" y="718"/>
                    <a:pt x="680" y="869"/>
                  </a:cubicBezTo>
                  <a:cubicBezTo>
                    <a:pt x="695" y="1020"/>
                    <a:pt x="687" y="1012"/>
                    <a:pt x="680" y="1005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63"/>
            <p:cNvSpPr>
              <a:spLocks noChangeShapeType="1"/>
            </p:cNvSpPr>
            <p:nvPr/>
          </p:nvSpPr>
          <p:spPr bwMode="auto">
            <a:xfrm>
              <a:off x="5364088" y="620688"/>
              <a:ext cx="0" cy="360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64"/>
            <p:cNvSpPr>
              <a:spLocks noChangeShapeType="1"/>
            </p:cNvSpPr>
            <p:nvPr/>
          </p:nvSpPr>
          <p:spPr bwMode="auto">
            <a:xfrm flipH="1">
              <a:off x="7740352" y="2564904"/>
              <a:ext cx="3587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65"/>
            <p:cNvSpPr>
              <a:spLocks noChangeShapeType="1"/>
            </p:cNvSpPr>
            <p:nvPr/>
          </p:nvSpPr>
          <p:spPr bwMode="auto">
            <a:xfrm>
              <a:off x="6070905" y="1542794"/>
              <a:ext cx="1382408" cy="14543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66"/>
            <p:cNvSpPr>
              <a:spLocks noChangeShapeType="1"/>
            </p:cNvSpPr>
            <p:nvPr/>
          </p:nvSpPr>
          <p:spPr bwMode="auto">
            <a:xfrm flipV="1">
              <a:off x="6120456" y="981051"/>
              <a:ext cx="2628007" cy="119025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1" name="Object 67"/>
            <p:cNvGraphicFramePr>
              <a:graphicFrameLocks noChangeAspect="1"/>
            </p:cNvGraphicFramePr>
            <p:nvPr/>
          </p:nvGraphicFramePr>
          <p:xfrm>
            <a:off x="8130356" y="620688"/>
            <a:ext cx="5461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545863" imgH="431613" progId="Equation.3">
                    <p:embed/>
                  </p:oleObj>
                </mc:Choice>
                <mc:Fallback>
                  <p:oleObj name="Equation" r:id="rId18" imgW="545863" imgH="431613" progId="Equation.3">
                    <p:embed/>
                    <p:pic>
                      <p:nvPicPr>
                        <p:cNvPr id="21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30356" y="620688"/>
                          <a:ext cx="546100" cy="431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Line 68"/>
            <p:cNvSpPr>
              <a:spLocks noChangeShapeType="1"/>
            </p:cNvSpPr>
            <p:nvPr/>
          </p:nvSpPr>
          <p:spPr bwMode="auto">
            <a:xfrm>
              <a:off x="6084888" y="1835261"/>
              <a:ext cx="720725" cy="9414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69"/>
            <p:cNvSpPr>
              <a:spLocks noChangeArrowheads="1"/>
            </p:cNvSpPr>
            <p:nvPr/>
          </p:nvSpPr>
          <p:spPr bwMode="auto">
            <a:xfrm>
              <a:off x="6732588" y="1773238"/>
              <a:ext cx="144463" cy="144463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4" name="Line 70"/>
            <p:cNvSpPr>
              <a:spLocks noChangeShapeType="1"/>
            </p:cNvSpPr>
            <p:nvPr/>
          </p:nvSpPr>
          <p:spPr bwMode="auto">
            <a:xfrm flipH="1">
              <a:off x="6949133" y="1773238"/>
              <a:ext cx="1007418" cy="71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5" name="Object 71"/>
            <p:cNvGraphicFramePr>
              <a:graphicFrameLocks noChangeAspect="1"/>
            </p:cNvGraphicFramePr>
            <p:nvPr/>
          </p:nvGraphicFramePr>
          <p:xfrm>
            <a:off x="8017010" y="1536332"/>
            <a:ext cx="1260768" cy="3905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736560" imgH="228600" progId="Equation.3">
                    <p:embed/>
                  </p:oleObj>
                </mc:Choice>
                <mc:Fallback>
                  <p:oleObj name="Equation" r:id="rId20" imgW="736560" imgH="228600" progId="Equation.3">
                    <p:embed/>
                    <p:pic>
                      <p:nvPicPr>
                        <p:cNvPr id="25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17010" y="1536332"/>
                          <a:ext cx="1260768" cy="3905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Line 112"/>
            <p:cNvSpPr>
              <a:spLocks noChangeShapeType="1"/>
            </p:cNvSpPr>
            <p:nvPr/>
          </p:nvSpPr>
          <p:spPr bwMode="auto">
            <a:xfrm>
              <a:off x="6805614" y="1924063"/>
              <a:ext cx="0" cy="290893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113"/>
            <p:cNvSpPr>
              <a:spLocks noChangeShapeType="1"/>
            </p:cNvSpPr>
            <p:nvPr/>
          </p:nvSpPr>
          <p:spPr bwMode="auto">
            <a:xfrm>
              <a:off x="7451725" y="1557337"/>
              <a:ext cx="1587" cy="657619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8" name="Object 114"/>
            <p:cNvGraphicFramePr>
              <a:graphicFrameLocks noChangeAspect="1"/>
            </p:cNvGraphicFramePr>
            <p:nvPr/>
          </p:nvGraphicFramePr>
          <p:xfrm>
            <a:off x="5769977" y="2012012"/>
            <a:ext cx="260013" cy="3999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164880" imgH="253800" progId="Equation.3">
                    <p:embed/>
                  </p:oleObj>
                </mc:Choice>
                <mc:Fallback>
                  <p:oleObj name="Equation" r:id="rId22" imgW="164880" imgH="253800" progId="Equation.3">
                    <p:embed/>
                    <p:pic>
                      <p:nvPicPr>
                        <p:cNvPr id="28" name="Object 1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9977" y="2012012"/>
                          <a:ext cx="260013" cy="3999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9" name="Straight Connector 2"/>
            <p:cNvCxnSpPr>
              <a:cxnSpLocks noChangeShapeType="1"/>
            </p:cNvCxnSpPr>
            <p:nvPr/>
          </p:nvCxnSpPr>
          <p:spPr bwMode="auto">
            <a:xfrm flipV="1">
              <a:off x="6084888" y="701238"/>
              <a:ext cx="0" cy="1503801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Straight Connector 78"/>
            <p:cNvCxnSpPr>
              <a:cxnSpLocks noChangeShapeType="1"/>
            </p:cNvCxnSpPr>
            <p:nvPr/>
          </p:nvCxnSpPr>
          <p:spPr bwMode="auto">
            <a:xfrm flipV="1">
              <a:off x="6084888" y="2214956"/>
              <a:ext cx="1932122" cy="14542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Oval 69"/>
            <p:cNvSpPr>
              <a:spLocks noChangeArrowheads="1"/>
            </p:cNvSpPr>
            <p:nvPr/>
          </p:nvSpPr>
          <p:spPr bwMode="auto">
            <a:xfrm>
              <a:off x="6012160" y="2132409"/>
              <a:ext cx="144463" cy="1444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E73EF9-88EB-9442-9916-E632244A5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AE2AIM-Artificial Intelligence Methods</a:t>
            </a:r>
          </a:p>
        </p:txBody>
      </p:sp>
    </p:spTree>
    <p:extLst>
      <p:ext uri="{BB962C8B-B14F-4D97-AF65-F5344CB8AC3E}">
        <p14:creationId xmlns:p14="http://schemas.microsoft.com/office/powerpoint/2010/main" val="251488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Collaboration among different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sz="1800" dirty="0"/>
          </a:p>
          <a:p>
            <a:r>
              <a:rPr lang="en-US" sz="2000" dirty="0"/>
              <a:t>Mating selection </a:t>
            </a:r>
          </a:p>
          <a:p>
            <a:pPr lvl="1"/>
            <a:r>
              <a:rPr lang="en-US" sz="2000" dirty="0"/>
              <a:t>Each agent borrows solutions from its neighbors for generating new solutions.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Replacement </a:t>
            </a:r>
          </a:p>
          <a:p>
            <a:pPr lvl="1"/>
            <a:r>
              <a:rPr lang="en-US" sz="2000" dirty="0"/>
              <a:t>Each agent  sends new solutions to its neighbors.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EEDDC7-1821-409A-B657-D68E1847FA43}" type="slidenum">
              <a:rPr lang="en-GB" smtClean="0"/>
              <a:pPr>
                <a:defRPr/>
              </a:pPr>
              <a:t>18</a:t>
            </a:fld>
            <a:r>
              <a:rPr lang="en-GB"/>
              <a:t>	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0C2360-9BE5-B747-8B29-BD9B6DFA9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33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B30A23-8020-E34B-9F99-CA2D6CC94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2132856"/>
            <a:ext cx="8229600" cy="4032448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http://moeaframework.org</a:t>
            </a:r>
            <a:endParaRPr lang="en-US" dirty="0">
              <a:solidFill>
                <a:srgbClr val="0432FF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Java based, free </a:t>
            </a:r>
            <a:endParaRPr lang="en-US" dirty="0"/>
          </a:p>
          <a:p>
            <a:r>
              <a:rPr lang="en-US" dirty="0"/>
              <a:t>GUI </a:t>
            </a:r>
          </a:p>
          <a:p>
            <a:endParaRPr lang="en-US" dirty="0"/>
          </a:p>
          <a:p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40470-635C-C84F-86AF-2BB5EC9AC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5FEC2-7F2A-354B-95FE-C0A94E338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19</a:t>
            </a:fld>
            <a:endParaRPr lang="en-GB" altLang="zh-C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840B9D4-83DA-0946-9E08-7D3E5B7F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MOP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endParaRPr lang="en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1947F1-969F-6042-8B8E-BA20E048D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41366"/>
            <a:ext cx="4968552" cy="10403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FCE022-AA00-564B-8CB3-5A155AA7D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3113840"/>
            <a:ext cx="5111449" cy="313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42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ea typeface="宋体" charset="-122"/>
              </a:rPr>
              <a:t>Hyper-heuristics</a:t>
            </a:r>
          </a:p>
          <a:p>
            <a:pPr lvl="1"/>
            <a:r>
              <a:rPr lang="en-GB" altLang="zh-CN" dirty="0">
                <a:ea typeface="宋体" charset="-122"/>
              </a:rPr>
              <a:t>Selection based hyper-heuristics</a:t>
            </a:r>
          </a:p>
          <a:p>
            <a:pPr lvl="1"/>
            <a:r>
              <a:rPr lang="en-GB" altLang="zh-CN" dirty="0">
                <a:ea typeface="宋体" charset="-122"/>
              </a:rPr>
              <a:t>Generation based hyper-heuristics </a:t>
            </a:r>
          </a:p>
          <a:p>
            <a:r>
              <a:rPr lang="en-GB" altLang="zh-CN" dirty="0">
                <a:ea typeface="宋体" charset="-122"/>
              </a:rPr>
              <a:t>All methods covered so far are </a:t>
            </a:r>
            <a:r>
              <a:rPr lang="en-GB" altLang="zh-CN" dirty="0">
                <a:solidFill>
                  <a:srgbClr val="FF0000"/>
                </a:solidFill>
                <a:ea typeface="宋体" charset="-122"/>
              </a:rPr>
              <a:t>single objective </a:t>
            </a:r>
            <a:r>
              <a:rPr lang="en-GB" altLang="zh-CN" dirty="0">
                <a:ea typeface="宋体" charset="-122"/>
              </a:rPr>
              <a:t>optimisation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previous lecture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C51C5-6A51-417D-95E0-B5BEB324FC04}" type="slidenum">
              <a:rPr lang="en-GB" altLang="zh-CN" smtClean="0"/>
              <a:pPr>
                <a:defRPr/>
              </a:pPr>
              <a:t>2</a:t>
            </a:fld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3587485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AA4F173-631D-AC4D-A49F-CBB5BFD3E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68" y="1066726"/>
            <a:ext cx="6806365" cy="511256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6D820-D02D-EE48-82BB-05FDEBFE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14196-D3CD-BF44-921F-0A5D6128E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20</a:t>
            </a:fld>
            <a:endParaRPr lang="en-GB" altLang="zh-C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F2551D6-EF8E-F543-A48A-7526BBD0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Case Study: Bus Scheduling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757A98-E2A4-2340-BA16-E7F93648B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177" y="1772816"/>
            <a:ext cx="3401521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53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bird&#10;&#10;Description automatically generated">
            <a:extLst>
              <a:ext uri="{FF2B5EF4-FFF2-40B4-BE49-F238E27FC236}">
                <a16:creationId xmlns:a16="http://schemas.microsoft.com/office/drawing/2014/main" id="{27270902-C3B0-3F48-A8C2-A94440CF5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47"/>
          <a:stretch/>
        </p:blipFill>
        <p:spPr>
          <a:xfrm>
            <a:off x="393439" y="969649"/>
            <a:ext cx="8511143" cy="172819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15A1CD-98F6-8D48-AA43-71AC68CEB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6F1043-705E-2A46-93AA-923FCAC6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21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BB3D2C-B989-EF40-9022-42F8AEEF7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Bi-Objective </a:t>
            </a:r>
            <a:r>
              <a:rPr lang="en-US" altLang="zh-CN" dirty="0" err="1"/>
              <a:t>Optimisation</a:t>
            </a:r>
            <a:r>
              <a:rPr lang="en-US" altLang="zh-CN" dirty="0"/>
              <a:t> Model</a:t>
            </a:r>
            <a:endParaRPr lang="en-CN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C6A183C0-B49A-FB4B-B195-B4712C0CCAC1}"/>
              </a:ext>
            </a:extLst>
          </p:cNvPr>
          <p:cNvSpPr txBox="1">
            <a:spLocks/>
          </p:cNvSpPr>
          <p:nvPr/>
        </p:nvSpPr>
        <p:spPr bwMode="auto">
          <a:xfrm>
            <a:off x="457200" y="3068960"/>
            <a:ext cx="8229600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rgbClr val="000000"/>
                </a:solidFill>
                <a:latin typeface="Verdana" pitchFamily="34" charset="0"/>
                <a:ea typeface="+mn-ea"/>
                <a:cs typeface="Verdana"/>
              </a:defRPr>
            </a:lvl1pPr>
            <a:lvl2pPr marL="742950" indent="-285750" algn="l" rtl="0" eaLnBrk="0" fontAlgn="base" hangingPunct="0">
              <a:spcBef>
                <a:spcPts val="1000"/>
              </a:spcBef>
              <a:spcAft>
                <a:spcPct val="0"/>
              </a:spcAft>
              <a:buChar char="–"/>
              <a:defRPr sz="2400">
                <a:solidFill>
                  <a:srgbClr val="000000"/>
                </a:solidFill>
                <a:latin typeface="Verdana" pitchFamily="34" charset="0"/>
                <a:cs typeface="Verdana"/>
              </a:defRPr>
            </a:lvl2pPr>
            <a:lvl3pPr marL="11430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000000"/>
                </a:solidFill>
                <a:latin typeface="Verdana" pitchFamily="34" charset="0"/>
                <a:cs typeface="Verdana"/>
              </a:defRPr>
            </a:lvl3pPr>
            <a:lvl4pPr marL="16002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har char="–"/>
              <a:defRPr sz="1800" b="1">
                <a:solidFill>
                  <a:srgbClr val="000000"/>
                </a:solidFill>
                <a:latin typeface="Verdana" pitchFamily="34" charset="0"/>
                <a:cs typeface="Verdana"/>
              </a:defRPr>
            </a:lvl4pPr>
            <a:lvl5pPr marL="2057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har char="»"/>
              <a:defRPr sz="1800">
                <a:solidFill>
                  <a:srgbClr val="000000"/>
                </a:solidFill>
                <a:latin typeface="Verdana" pitchFamily="34" charset="0"/>
                <a:cs typeface="Verdan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GB" altLang="zh-CN" kern="0" dirty="0">
                <a:ea typeface="宋体" charset="-122"/>
              </a:rPr>
              <a:t>Objectives</a:t>
            </a:r>
          </a:p>
          <a:p>
            <a:pPr lvl="1"/>
            <a:endParaRPr lang="en-GB" altLang="zh-CN" kern="0" dirty="0">
              <a:ea typeface="宋体" charset="-122"/>
            </a:endParaRPr>
          </a:p>
          <a:p>
            <a:pPr lvl="1"/>
            <a:endParaRPr lang="en-GB" altLang="zh-CN" kern="0" dirty="0">
              <a:ea typeface="宋体" charset="-122"/>
            </a:endParaRPr>
          </a:p>
          <a:p>
            <a:pPr lvl="1"/>
            <a:endParaRPr lang="en-GB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F4FE47-7726-8140-9493-7386921DAD32}"/>
                  </a:ext>
                </a:extLst>
              </p:cNvPr>
              <p:cNvSpPr txBox="1"/>
              <p:nvPr/>
            </p:nvSpPr>
            <p:spPr>
              <a:xfrm>
                <a:off x="1187624" y="3593822"/>
                <a:ext cx="1977786" cy="625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 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∈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</m:oMath>
                  </m:oMathPara>
                </a14:m>
                <a:endParaRPr lang="en-CN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F4FE47-7726-8140-9493-7386921DA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593822"/>
                <a:ext cx="1977786" cy="625364"/>
              </a:xfrm>
              <a:prstGeom prst="rect">
                <a:avLst/>
              </a:prstGeom>
              <a:blipFill>
                <a:blip r:embed="rId3"/>
                <a:stretch>
                  <a:fillRect l="-13462" t="-142000" r="-6410" b="-19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D37F65-80F1-EB4C-8D33-30422421EEE5}"/>
                  </a:ext>
                </a:extLst>
              </p:cNvPr>
              <p:cNvSpPr txBox="1"/>
              <p:nvPr/>
            </p:nvSpPr>
            <p:spPr>
              <a:xfrm>
                <a:off x="1115616" y="4257385"/>
                <a:ext cx="5381217" cy="625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∈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 / 2</m:t>
                              </m:r>
                            </m:e>
                          </m:nary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 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∈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nary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N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D37F65-80F1-EB4C-8D33-30422421E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4257385"/>
                <a:ext cx="5381217" cy="625364"/>
              </a:xfrm>
              <a:prstGeom prst="rect">
                <a:avLst/>
              </a:prstGeom>
              <a:blipFill>
                <a:blip r:embed="rId4"/>
                <a:stretch>
                  <a:fillRect l="-4471" t="-140000" r="-706" b="-19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80C4FF84-955C-E244-8E51-2B9B36935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4917262"/>
            <a:ext cx="6264696" cy="723844"/>
          </a:xfrm>
          <a:prstGeom prst="rect">
            <a:avLst/>
          </a:prstGeom>
        </p:spPr>
      </p:pic>
      <p:sp>
        <p:nvSpPr>
          <p:cNvPr id="18" name="Line Callout 2 17">
            <a:extLst>
              <a:ext uri="{FF2B5EF4-FFF2-40B4-BE49-F238E27FC236}">
                <a16:creationId xmlns:a16="http://schemas.microsoft.com/office/drawing/2014/main" id="{784BB905-A524-2149-BD06-92258B2C446D}"/>
              </a:ext>
            </a:extLst>
          </p:cNvPr>
          <p:cNvSpPr/>
          <p:nvPr/>
        </p:nvSpPr>
        <p:spPr>
          <a:xfrm>
            <a:off x="4637178" y="3207920"/>
            <a:ext cx="1728192" cy="52346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8187"/>
              <a:gd name="adj6" fmla="val -83901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Operation cost</a:t>
            </a:r>
          </a:p>
        </p:txBody>
      </p:sp>
      <p:sp>
        <p:nvSpPr>
          <p:cNvPr id="19" name="Line Callout 2 18">
            <a:extLst>
              <a:ext uri="{FF2B5EF4-FFF2-40B4-BE49-F238E27FC236}">
                <a16:creationId xmlns:a16="http://schemas.microsoft.com/office/drawing/2014/main" id="{AC961EF3-1A6A-1D48-B0FF-B2F22DBD132D}"/>
              </a:ext>
            </a:extLst>
          </p:cNvPr>
          <p:cNvSpPr/>
          <p:nvPr/>
        </p:nvSpPr>
        <p:spPr>
          <a:xfrm>
            <a:off x="6881570" y="3892724"/>
            <a:ext cx="1728192" cy="52346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5247"/>
              <a:gd name="adj6" fmla="val -62344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  <a:r>
              <a:rPr lang="en-CN" dirty="0">
                <a:solidFill>
                  <a:schemeClr val="tx1"/>
                </a:solidFill>
              </a:rPr>
              <a:t>aiting time</a:t>
            </a:r>
          </a:p>
        </p:txBody>
      </p:sp>
      <p:sp>
        <p:nvSpPr>
          <p:cNvPr id="20" name="Line Callout 2 19">
            <a:extLst>
              <a:ext uri="{FF2B5EF4-FFF2-40B4-BE49-F238E27FC236}">
                <a16:creationId xmlns:a16="http://schemas.microsoft.com/office/drawing/2014/main" id="{AD16FF31-7EF9-0541-8AF6-EB41A961348E}"/>
              </a:ext>
            </a:extLst>
          </p:cNvPr>
          <p:cNvSpPr/>
          <p:nvPr/>
        </p:nvSpPr>
        <p:spPr>
          <a:xfrm>
            <a:off x="6803529" y="5749501"/>
            <a:ext cx="1728192" cy="52346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0618"/>
              <a:gd name="adj6" fmla="val -53199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Overload</a:t>
            </a:r>
            <a:endParaRPr lang="en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093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F622862-9CFC-5A49-9232-07103A74D29E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44759"/>
            <a:ext cx="8064896" cy="528449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FE4E57-92C4-7C41-A1E3-504440223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273426-0C04-2A4B-BBED-D76007DA7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22</a:t>
            </a:fld>
            <a:endParaRPr lang="en-GB" altLang="zh-C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15631A4-0E68-C841-A9C5-62A45832E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overall framework of the proposed bus dispatching system.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51340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8BAAD8-F4E3-1640-94B7-39922701E794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96" y="1216530"/>
            <a:ext cx="7272808" cy="476548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29E01-88E8-8743-B790-91F9B8689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1B376-CA2A-F847-AD91-7EDE9F3B0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23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432DE-C66D-914B-802F-FE1309ED5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pareto frontier for a real-life instance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65156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map&#10;&#10;Description automatically generated">
            <a:extLst>
              <a:ext uri="{FF2B5EF4-FFF2-40B4-BE49-F238E27FC236}">
                <a16:creationId xmlns:a16="http://schemas.microsoft.com/office/drawing/2014/main" id="{E5C7A867-5945-1D40-BCEC-A111C5421A74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79" y="1052736"/>
            <a:ext cx="5723915" cy="265516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AFCFE-EE95-AE40-B882-48735288E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0E7ECE-4098-7B49-8916-BEA507604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24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17CEC9-78C7-EA40-BF25-4C30612B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adaptation to different arrival rates </a:t>
            </a:r>
            <a:endParaRPr lang="en-CN" dirty="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2C5CE4-718B-794D-A3CD-157511FFD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339" y="3789040"/>
            <a:ext cx="7213658" cy="281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63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ea typeface="宋体" charset="-122"/>
              </a:rPr>
              <a:t>Review</a:t>
            </a:r>
          </a:p>
          <a:p>
            <a:r>
              <a:rPr lang="en-GB" altLang="zh-CN" dirty="0">
                <a:ea typeface="宋体" charset="-122"/>
              </a:rPr>
              <a:t>Any Suggestions?</a:t>
            </a:r>
          </a:p>
          <a:p>
            <a:pPr lvl="1"/>
            <a:endParaRPr lang="en-GB" altLang="zh-CN" dirty="0">
              <a:ea typeface="宋体" charset="-122"/>
            </a:endParaRPr>
          </a:p>
          <a:p>
            <a:pPr lvl="1"/>
            <a:endParaRPr lang="en-GB" altLang="zh-CN" dirty="0">
              <a:ea typeface="宋体" charset="-122"/>
            </a:endParaRPr>
          </a:p>
          <a:p>
            <a:pPr lvl="1"/>
            <a:endParaRPr lang="en-GB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51520" y="72007"/>
            <a:ext cx="8712968" cy="764705"/>
          </a:xfrm>
        </p:spPr>
        <p:txBody>
          <a:bodyPr/>
          <a:lstStyle/>
          <a:p>
            <a:r>
              <a:rPr lang="en-US" dirty="0"/>
              <a:t>The next lecture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C51C5-6A51-417D-95E0-B5BEB324FC04}" type="slidenum">
              <a:rPr lang="en-GB" altLang="zh-CN" smtClean="0"/>
              <a:pPr>
                <a:defRPr/>
              </a:pPr>
              <a:t>25</a:t>
            </a:fld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263847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ea typeface="宋体" charset="-122"/>
              </a:rPr>
              <a:t>Multi-Objective Optimisation </a:t>
            </a:r>
          </a:p>
          <a:p>
            <a:pPr lvl="1"/>
            <a:r>
              <a:rPr lang="en-US" dirty="0"/>
              <a:t>Basic Concepts</a:t>
            </a:r>
          </a:p>
          <a:p>
            <a:pPr lvl="1"/>
            <a:r>
              <a:rPr lang="en-GB" dirty="0">
                <a:ea typeface="宋体" charset="-122"/>
              </a:rPr>
              <a:t>NSGAII</a:t>
            </a:r>
          </a:p>
          <a:p>
            <a:pPr lvl="1"/>
            <a:r>
              <a:rPr lang="en-GB" dirty="0">
                <a:ea typeface="宋体" charset="-122"/>
              </a:rPr>
              <a:t>MOEA/D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C51C5-6A51-417D-95E0-B5BEB324FC04}" type="slidenum">
              <a:rPr lang="en-GB" altLang="zh-CN" smtClean="0"/>
              <a:pPr>
                <a:defRPr/>
              </a:pPr>
              <a:t>3</a:t>
            </a:fld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3381461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31013" y="638175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D07B7B1-166F-4ACB-A533-9DC09146DEE6}" type="slidenum">
              <a:rPr lang="en-GB" altLang="en-US" sz="1400" smtClean="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r>
              <a:rPr lang="en-GB" altLang="en-US" sz="140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099" name="Rectangle 120"/>
          <p:cNvSpPr>
            <a:spLocks noGrp="1" noChangeArrowheads="1"/>
          </p:cNvSpPr>
          <p:nvPr>
            <p:ph type="title"/>
          </p:nvPr>
        </p:nvSpPr>
        <p:spPr>
          <a:xfrm>
            <a:off x="303213" y="188640"/>
            <a:ext cx="8229600" cy="792163"/>
          </a:xfrm>
        </p:spPr>
        <p:txBody>
          <a:bodyPr/>
          <a:lstStyle/>
          <a:p>
            <a:pPr eaLnBrk="1" hangingPunct="1"/>
            <a:r>
              <a:rPr lang="en-GB" altLang="en-US" dirty="0"/>
              <a:t>Multiobjective Optimization Problem (MOP)</a:t>
            </a:r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7609618"/>
              </p:ext>
            </p:extLst>
          </p:nvPr>
        </p:nvGraphicFramePr>
        <p:xfrm>
          <a:off x="1621216" y="1821906"/>
          <a:ext cx="443071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66880" imgH="457200" progId="Equation.3">
                  <p:embed/>
                </p:oleObj>
              </mc:Choice>
              <mc:Fallback>
                <p:oleObj name="Equation" r:id="rId2" imgW="2666880" imgH="457200" progId="Equation.3">
                  <p:embed/>
                  <p:pic>
                    <p:nvPicPr>
                      <p:cNvPr id="61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216" y="1821906"/>
                        <a:ext cx="4430713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Rectangle 12"/>
          <p:cNvSpPr>
            <a:spLocks noChangeArrowheads="1"/>
          </p:cNvSpPr>
          <p:nvPr/>
        </p:nvSpPr>
        <p:spPr bwMode="auto">
          <a:xfrm>
            <a:off x="4484849" y="2471486"/>
            <a:ext cx="1614488" cy="26352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800" dirty="0">
                <a:solidFill>
                  <a:schemeClr val="tx1"/>
                </a:solidFill>
              </a:rPr>
              <a:t>search space</a:t>
            </a:r>
          </a:p>
        </p:txBody>
      </p:sp>
      <p:sp>
        <p:nvSpPr>
          <p:cNvPr id="6155" name="Rectangle 42"/>
          <p:cNvSpPr>
            <a:spLocks noChangeArrowheads="1"/>
          </p:cNvSpPr>
          <p:nvPr/>
        </p:nvSpPr>
        <p:spPr bwMode="auto">
          <a:xfrm>
            <a:off x="3890647" y="1196752"/>
            <a:ext cx="1873250" cy="30162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800" dirty="0">
                <a:solidFill>
                  <a:schemeClr val="tx1"/>
                </a:solidFill>
              </a:rPr>
              <a:t>objective vector</a:t>
            </a:r>
          </a:p>
        </p:txBody>
      </p:sp>
      <p:sp>
        <p:nvSpPr>
          <p:cNvPr id="6156" name="Left Brace 5"/>
          <p:cNvSpPr>
            <a:spLocks/>
          </p:cNvSpPr>
          <p:nvPr/>
        </p:nvSpPr>
        <p:spPr bwMode="auto">
          <a:xfrm rot="16200000" flipH="1" flipV="1">
            <a:off x="4666041" y="591593"/>
            <a:ext cx="288925" cy="2219325"/>
          </a:xfrm>
          <a:prstGeom prst="leftBrace">
            <a:avLst>
              <a:gd name="adj1" fmla="val 8321"/>
              <a:gd name="adj2" fmla="val 50000"/>
            </a:avLst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543008" y="3284984"/>
                <a:ext cx="5765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="0" dirty="0"/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/>
                  <a:t> can be discrete, continuous or mixed variable.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08" y="3284984"/>
                <a:ext cx="5765296" cy="369332"/>
              </a:xfrm>
              <a:prstGeom prst="rect">
                <a:avLst/>
              </a:prstGeom>
              <a:blipFill>
                <a:blip r:embed="rId5"/>
                <a:stretch>
                  <a:fillRect l="-659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03213" y="3780021"/>
            <a:ext cx="8363272" cy="2178475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GB" sz="2000" b="1" dirty="0">
                <a:solidFill>
                  <a:schemeClr val="accent2"/>
                </a:solidFill>
              </a:rPr>
              <a:t>Why multiobjective: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GB" sz="2000" dirty="0">
              <a:solidFill>
                <a:schemeClr val="accent2"/>
              </a:solidFill>
            </a:endParaRPr>
          </a:p>
          <a:p>
            <a:pPr marL="685800" lvl="1">
              <a:spcBef>
                <a:spcPts val="0"/>
              </a:spcBef>
              <a:defRPr/>
            </a:pPr>
            <a:r>
              <a:rPr lang="en-GB" sz="1600" dirty="0">
                <a:solidFill>
                  <a:schemeClr val="accent2"/>
                </a:solidFill>
              </a:rPr>
              <a:t>By nature, many </a:t>
            </a:r>
            <a:r>
              <a:rPr lang="en-GB" sz="1600" dirty="0">
                <a:solidFill>
                  <a:srgbClr val="FF0000"/>
                </a:solidFill>
              </a:rPr>
              <a:t>real-life problems have multiple objectives</a:t>
            </a:r>
            <a:r>
              <a:rPr lang="en-GB" sz="1600" dirty="0">
                <a:solidFill>
                  <a:schemeClr val="accent2"/>
                </a:solidFill>
              </a:rPr>
              <a:t>. </a:t>
            </a:r>
          </a:p>
          <a:p>
            <a:pPr marL="685800" lvl="1">
              <a:spcBef>
                <a:spcPts val="0"/>
              </a:spcBef>
              <a:defRPr/>
            </a:pPr>
            <a:endParaRPr lang="en-GB" sz="1600" dirty="0">
              <a:solidFill>
                <a:schemeClr val="accent2"/>
              </a:solidFill>
            </a:endParaRPr>
          </a:p>
          <a:p>
            <a:pPr marL="685800" lvl="1">
              <a:spcBef>
                <a:spcPts val="0"/>
              </a:spcBef>
              <a:defRPr/>
            </a:pPr>
            <a:r>
              <a:rPr lang="en-GB" sz="1600" dirty="0">
                <a:solidFill>
                  <a:schemeClr val="accent2"/>
                </a:solidFill>
              </a:rPr>
              <a:t>Decision makers (DM) or modellers don’t know how to combine them into one. </a:t>
            </a:r>
          </a:p>
          <a:p>
            <a:pPr marL="400050" lvl="1" indent="0">
              <a:spcBef>
                <a:spcPts val="0"/>
              </a:spcBef>
              <a:buNone/>
              <a:defRPr/>
            </a:pPr>
            <a:endParaRPr lang="en-GB" sz="1600" dirty="0">
              <a:solidFill>
                <a:schemeClr val="accent2"/>
              </a:solidFill>
            </a:endParaRPr>
          </a:p>
          <a:p>
            <a:pPr marL="685800" lvl="1">
              <a:spcBef>
                <a:spcPts val="0"/>
              </a:spcBef>
              <a:defRPr/>
            </a:pPr>
            <a:r>
              <a:rPr lang="en-GB" sz="1600" dirty="0">
                <a:solidFill>
                  <a:schemeClr val="accent2"/>
                </a:solidFill>
              </a:rPr>
              <a:t>DMs want to know </a:t>
            </a:r>
            <a:r>
              <a:rPr lang="en-GB" sz="1600" dirty="0">
                <a:solidFill>
                  <a:srgbClr val="FF0000"/>
                </a:solidFill>
              </a:rPr>
              <a:t>trade-off relationship among these objectives</a:t>
            </a:r>
            <a:r>
              <a:rPr lang="en-GB" sz="1600" dirty="0">
                <a:solidFill>
                  <a:schemeClr val="accent2"/>
                </a:solidFill>
              </a:rPr>
              <a:t>.  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F50AC7-9711-0D4C-9C10-C0519D752091}"/>
                  </a:ext>
                </a:extLst>
              </p:cNvPr>
              <p:cNvSpPr txBox="1"/>
              <p:nvPr/>
            </p:nvSpPr>
            <p:spPr>
              <a:xfrm>
                <a:off x="2872847" y="2642256"/>
                <a:ext cx="9637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F50AC7-9711-0D4C-9C10-C0519D752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847" y="2642256"/>
                <a:ext cx="963725" cy="276999"/>
              </a:xfrm>
              <a:prstGeom prst="rect">
                <a:avLst/>
              </a:prstGeom>
              <a:blipFill>
                <a:blip r:embed="rId6"/>
                <a:stretch>
                  <a:fillRect l="-3896" r="-389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15E3D145-047B-9F42-928C-FD94D1B0228A}"/>
              </a:ext>
            </a:extLst>
          </p:cNvPr>
          <p:cNvSpPr/>
          <p:nvPr/>
        </p:nvSpPr>
        <p:spPr>
          <a:xfrm>
            <a:off x="4211960" y="2348880"/>
            <a:ext cx="206053" cy="46970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7A2A9-FCAB-B041-855B-3F561F8A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AE2AIM-Artificial Intelligence Methods</a:t>
            </a:r>
          </a:p>
        </p:txBody>
      </p:sp>
    </p:spTree>
    <p:extLst>
      <p:ext uri="{BB962C8B-B14F-4D97-AF65-F5344CB8AC3E}">
        <p14:creationId xmlns:p14="http://schemas.microsoft.com/office/powerpoint/2010/main" val="226221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2" grpId="0" animBg="1"/>
      <p:bldP spid="6155" grpId="0" animBg="1"/>
      <p:bldP spid="6156" grpId="0" animBg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2400" dirty="0"/>
              <a:t>Basic Concepts</a:t>
            </a:r>
            <a:endParaRPr lang="en-GB" altLang="en-US" sz="2400" dirty="0">
              <a:solidFill>
                <a:srgbClr val="FF0000"/>
              </a:solidFill>
            </a:endParaRPr>
          </a:p>
        </p:txBody>
      </p:sp>
      <p:sp>
        <p:nvSpPr>
          <p:cNvPr id="7172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" y="3429000"/>
            <a:ext cx="8003232" cy="2736850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  <a:defRPr/>
            </a:pPr>
            <a:endParaRPr lang="en-GB" sz="2000" dirty="0"/>
          </a:p>
          <a:p>
            <a:pPr eaLnBrk="1" hangingPunct="1">
              <a:spcBef>
                <a:spcPts val="0"/>
              </a:spcBef>
              <a:defRPr/>
            </a:pPr>
            <a:r>
              <a:rPr lang="en-GB" sz="2000" dirty="0"/>
              <a:t>y </a:t>
            </a:r>
            <a:r>
              <a:rPr lang="en-GB" sz="2000" b="1" dirty="0">
                <a:solidFill>
                  <a:srgbClr val="FF0000"/>
                </a:solidFill>
              </a:rPr>
              <a:t>dominates</a:t>
            </a:r>
            <a:r>
              <a:rPr lang="en-GB" sz="2000" dirty="0"/>
              <a:t> x if</a:t>
            </a:r>
          </a:p>
          <a:p>
            <a:pPr lvl="1" eaLnBrk="1" hangingPunct="1">
              <a:spcBef>
                <a:spcPts val="0"/>
              </a:spcBef>
              <a:defRPr/>
            </a:pPr>
            <a:r>
              <a:rPr lang="en-GB" sz="1800" dirty="0"/>
              <a:t>y is no worse than x in any objs,  and</a:t>
            </a:r>
          </a:p>
          <a:p>
            <a:pPr lvl="1" eaLnBrk="1" hangingPunct="1">
              <a:spcBef>
                <a:spcPts val="0"/>
              </a:spcBef>
              <a:defRPr/>
            </a:pPr>
            <a:r>
              <a:rPr lang="en-GB" sz="1800" dirty="0"/>
              <a:t>y is better than x in at least one obj.</a:t>
            </a:r>
          </a:p>
          <a:p>
            <a:pPr marL="457200" lvl="1" indent="0" eaLnBrk="1" hangingPunct="1">
              <a:spcBef>
                <a:spcPts val="0"/>
              </a:spcBef>
              <a:buNone/>
              <a:defRPr/>
            </a:pPr>
            <a:endParaRPr lang="en-GB" altLang="en-US" dirty="0">
              <a:solidFill>
                <a:schemeClr val="tx1"/>
              </a:solidFill>
            </a:endParaRPr>
          </a:p>
          <a:p>
            <a:pPr marL="457200" lvl="1" indent="0" eaLnBrk="1" hangingPunct="1">
              <a:spcBef>
                <a:spcPts val="0"/>
              </a:spcBef>
              <a:buNone/>
              <a:defRPr/>
            </a:pPr>
            <a:r>
              <a:rPr lang="en-GB" altLang="en-US" dirty="0">
                <a:solidFill>
                  <a:schemeClr val="tx1"/>
                </a:solidFill>
              </a:rPr>
              <a:t>In this example: </a:t>
            </a:r>
          </a:p>
          <a:p>
            <a:pPr marL="457200" lvl="1" indent="0" eaLnBrk="1" hangingPunct="1">
              <a:spcBef>
                <a:spcPts val="0"/>
              </a:spcBef>
              <a:buNone/>
              <a:defRPr/>
            </a:pPr>
            <a:r>
              <a:rPr lang="en-GB" altLang="en-US" dirty="0">
                <a:solidFill>
                  <a:schemeClr val="tx1"/>
                </a:solidFill>
              </a:rPr>
              <a:t>B  dominates  A. </a:t>
            </a:r>
          </a:p>
          <a:p>
            <a:pPr marL="457200" lvl="1" indent="0" eaLnBrk="1" hangingPunct="1">
              <a:spcBef>
                <a:spcPts val="0"/>
              </a:spcBef>
              <a:buNone/>
              <a:defRPr/>
            </a:pPr>
            <a:r>
              <a:rPr lang="en-GB" altLang="en-US" dirty="0">
                <a:solidFill>
                  <a:schemeClr val="tx1"/>
                </a:solidFill>
              </a:rPr>
              <a:t>B and C are not comparable</a:t>
            </a:r>
            <a:endParaRPr lang="en-GB" sz="1800" dirty="0"/>
          </a:p>
          <a:p>
            <a:pPr lvl="1" eaLnBrk="1" hangingPunct="1">
              <a:spcBef>
                <a:spcPts val="0"/>
              </a:spcBef>
              <a:defRPr/>
            </a:pPr>
            <a:endParaRPr lang="en-GB" sz="1800" dirty="0"/>
          </a:p>
          <a:p>
            <a:pPr marL="457200" lvl="1" indent="0" eaLnBrk="1" hangingPunct="1">
              <a:spcBef>
                <a:spcPts val="0"/>
              </a:spcBef>
              <a:buNone/>
              <a:defRPr/>
            </a:pPr>
            <a:endParaRPr lang="en-GB" sz="1800" dirty="0"/>
          </a:p>
          <a:p>
            <a:pPr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endParaRPr lang="en-GB" sz="2000" dirty="0"/>
          </a:p>
          <a:p>
            <a:pPr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GB" sz="2000" dirty="0"/>
              <a:t>  </a:t>
            </a:r>
          </a:p>
          <a:p>
            <a:pPr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endParaRPr lang="en-GB" sz="2000" dirty="0"/>
          </a:p>
          <a:p>
            <a:pPr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endParaRPr lang="en-GB" sz="2000" dirty="0"/>
          </a:p>
          <a:p>
            <a:pPr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endParaRPr lang="en-GB" sz="2000" dirty="0"/>
          </a:p>
        </p:txBody>
      </p:sp>
      <p:sp>
        <p:nvSpPr>
          <p:cNvPr id="512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6827EA6-2C21-4E04-A968-2349B9CDB7C3}" type="slidenum">
              <a:rPr lang="en-GB" altLang="en-US" sz="1400" smtClean="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r>
              <a:rPr lang="en-GB" altLang="en-US" sz="1400">
                <a:solidFill>
                  <a:schemeClr val="tx1"/>
                </a:solidFill>
              </a:rPr>
              <a:t>	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5682" y="1196753"/>
            <a:ext cx="8357101" cy="2416913"/>
            <a:chOff x="175682" y="1196753"/>
            <a:chExt cx="8357101" cy="2416913"/>
          </a:xfrm>
        </p:grpSpPr>
        <p:sp>
          <p:nvSpPr>
            <p:cNvPr id="87" name="任意多边形: 形状 8"/>
            <p:cNvSpPr/>
            <p:nvPr/>
          </p:nvSpPr>
          <p:spPr>
            <a:xfrm>
              <a:off x="843248" y="1486538"/>
              <a:ext cx="2060700" cy="1576873"/>
            </a:xfrm>
            <a:custGeom>
              <a:avLst/>
              <a:gdLst>
                <a:gd name="connsiteX0" fmla="*/ 0 w 324464"/>
                <a:gd name="connsiteY0" fmla="*/ 0 h 1548581"/>
                <a:gd name="connsiteX1" fmla="*/ 324464 w 324464"/>
                <a:gd name="connsiteY1" fmla="*/ 1548581 h 1548581"/>
                <a:gd name="connsiteX0" fmla="*/ 0 w 2949677"/>
                <a:gd name="connsiteY0" fmla="*/ 0 h 2153265"/>
                <a:gd name="connsiteX1" fmla="*/ 2949677 w 2949677"/>
                <a:gd name="connsiteY1" fmla="*/ 2153265 h 2153265"/>
                <a:gd name="connsiteX0" fmla="*/ 0 w 2949677"/>
                <a:gd name="connsiteY0" fmla="*/ 0 h 2153265"/>
                <a:gd name="connsiteX1" fmla="*/ 2949677 w 2949677"/>
                <a:gd name="connsiteY1" fmla="*/ 2153265 h 2153265"/>
                <a:gd name="connsiteX0" fmla="*/ 0 w 3001296"/>
                <a:gd name="connsiteY0" fmla="*/ 0 h 1725562"/>
                <a:gd name="connsiteX1" fmla="*/ 3001296 w 3001296"/>
                <a:gd name="connsiteY1" fmla="*/ 1725562 h 1725562"/>
                <a:gd name="connsiteX0" fmla="*/ 0 w 3001296"/>
                <a:gd name="connsiteY0" fmla="*/ 0 h 1725562"/>
                <a:gd name="connsiteX1" fmla="*/ 3001296 w 3001296"/>
                <a:gd name="connsiteY1" fmla="*/ 1725562 h 1725562"/>
                <a:gd name="connsiteX0" fmla="*/ 0 w 3001296"/>
                <a:gd name="connsiteY0" fmla="*/ 0 h 1725562"/>
                <a:gd name="connsiteX1" fmla="*/ 3001296 w 3001296"/>
                <a:gd name="connsiteY1" fmla="*/ 1725562 h 1725562"/>
                <a:gd name="connsiteX2" fmla="*/ 0 w 3001296"/>
                <a:gd name="connsiteY2" fmla="*/ 0 h 1725562"/>
                <a:gd name="connsiteX0" fmla="*/ 0 w 3001296"/>
                <a:gd name="connsiteY0" fmla="*/ 0 h 1725562"/>
                <a:gd name="connsiteX1" fmla="*/ 3001296 w 3001296"/>
                <a:gd name="connsiteY1" fmla="*/ 1725562 h 1725562"/>
                <a:gd name="connsiteX2" fmla="*/ 0 w 3001296"/>
                <a:gd name="connsiteY2" fmla="*/ 0 h 1725562"/>
                <a:gd name="connsiteX0" fmla="*/ 31623 w 3066737"/>
                <a:gd name="connsiteY0" fmla="*/ 51956 h 1782709"/>
                <a:gd name="connsiteX1" fmla="*/ 3032919 w 3066737"/>
                <a:gd name="connsiteY1" fmla="*/ 1777518 h 1782709"/>
                <a:gd name="connsiteX2" fmla="*/ 1550704 w 3066737"/>
                <a:gd name="connsiteY2" fmla="*/ 568149 h 1782709"/>
                <a:gd name="connsiteX3" fmla="*/ 31623 w 3066737"/>
                <a:gd name="connsiteY3" fmla="*/ 51956 h 1782709"/>
                <a:gd name="connsiteX0" fmla="*/ 21815 w 3084580"/>
                <a:gd name="connsiteY0" fmla="*/ 448710 h 2177136"/>
                <a:gd name="connsiteX1" fmla="*/ 3023111 w 3084580"/>
                <a:gd name="connsiteY1" fmla="*/ 2174272 h 2177136"/>
                <a:gd name="connsiteX2" fmla="*/ 2197199 w 3084580"/>
                <a:gd name="connsiteY2" fmla="*/ 94748 h 2177136"/>
                <a:gd name="connsiteX3" fmla="*/ 21815 w 3084580"/>
                <a:gd name="connsiteY3" fmla="*/ 448710 h 2177136"/>
                <a:gd name="connsiteX0" fmla="*/ 21815 w 3084580"/>
                <a:gd name="connsiteY0" fmla="*/ 137652 h 2315904"/>
                <a:gd name="connsiteX1" fmla="*/ 3023111 w 3084580"/>
                <a:gd name="connsiteY1" fmla="*/ 2313040 h 2315904"/>
                <a:gd name="connsiteX2" fmla="*/ 2197199 w 3084580"/>
                <a:gd name="connsiteY2" fmla="*/ 233516 h 2315904"/>
                <a:gd name="connsiteX3" fmla="*/ 21815 w 3084580"/>
                <a:gd name="connsiteY3" fmla="*/ 137652 h 2315904"/>
                <a:gd name="connsiteX0" fmla="*/ 0 w 3062765"/>
                <a:gd name="connsiteY0" fmla="*/ 174691 h 2352943"/>
                <a:gd name="connsiteX1" fmla="*/ 3001296 w 3062765"/>
                <a:gd name="connsiteY1" fmla="*/ 2350079 h 2352943"/>
                <a:gd name="connsiteX2" fmla="*/ 2175384 w 3062765"/>
                <a:gd name="connsiteY2" fmla="*/ 270555 h 2352943"/>
                <a:gd name="connsiteX3" fmla="*/ 0 w 3062765"/>
                <a:gd name="connsiteY3" fmla="*/ 174691 h 2352943"/>
                <a:gd name="connsiteX0" fmla="*/ 141168 w 3203933"/>
                <a:gd name="connsiteY0" fmla="*/ 174691 h 2352943"/>
                <a:gd name="connsiteX1" fmla="*/ 3142464 w 3203933"/>
                <a:gd name="connsiteY1" fmla="*/ 2350079 h 2352943"/>
                <a:gd name="connsiteX2" fmla="*/ 2316552 w 3203933"/>
                <a:gd name="connsiteY2" fmla="*/ 270555 h 2352943"/>
                <a:gd name="connsiteX3" fmla="*/ 141168 w 3203933"/>
                <a:gd name="connsiteY3" fmla="*/ 174691 h 2352943"/>
                <a:gd name="connsiteX0" fmla="*/ 144369 w 3207134"/>
                <a:gd name="connsiteY0" fmla="*/ 174691 h 2352943"/>
                <a:gd name="connsiteX1" fmla="*/ 3145665 w 3207134"/>
                <a:gd name="connsiteY1" fmla="*/ 2350079 h 2352943"/>
                <a:gd name="connsiteX2" fmla="*/ 2319753 w 3207134"/>
                <a:gd name="connsiteY2" fmla="*/ 270555 h 2352943"/>
                <a:gd name="connsiteX3" fmla="*/ 144369 w 3207134"/>
                <a:gd name="connsiteY3" fmla="*/ 174691 h 2352943"/>
                <a:gd name="connsiteX0" fmla="*/ 144369 w 3236451"/>
                <a:gd name="connsiteY0" fmla="*/ 174691 h 2350142"/>
                <a:gd name="connsiteX1" fmla="*/ 3145665 w 3236451"/>
                <a:gd name="connsiteY1" fmla="*/ 2350079 h 2350142"/>
                <a:gd name="connsiteX2" fmla="*/ 2319753 w 3236451"/>
                <a:gd name="connsiteY2" fmla="*/ 270555 h 2350142"/>
                <a:gd name="connsiteX3" fmla="*/ 144369 w 3236451"/>
                <a:gd name="connsiteY3" fmla="*/ 174691 h 2350142"/>
                <a:gd name="connsiteX0" fmla="*/ 245157 w 2947996"/>
                <a:gd name="connsiteY0" fmla="*/ 174691 h 2313272"/>
                <a:gd name="connsiteX1" fmla="*/ 2781879 w 2947996"/>
                <a:gd name="connsiteY1" fmla="*/ 2313208 h 2313272"/>
                <a:gd name="connsiteX2" fmla="*/ 2420541 w 2947996"/>
                <a:gd name="connsiteY2" fmla="*/ 270555 h 2313272"/>
                <a:gd name="connsiteX3" fmla="*/ 245157 w 2947996"/>
                <a:gd name="connsiteY3" fmla="*/ 174691 h 2313272"/>
                <a:gd name="connsiteX0" fmla="*/ 135330 w 2838169"/>
                <a:gd name="connsiteY0" fmla="*/ 174691 h 2413484"/>
                <a:gd name="connsiteX1" fmla="*/ 496662 w 2838169"/>
                <a:gd name="connsiteY1" fmla="*/ 1900252 h 2413484"/>
                <a:gd name="connsiteX2" fmla="*/ 2672052 w 2838169"/>
                <a:gd name="connsiteY2" fmla="*/ 2313208 h 2413484"/>
                <a:gd name="connsiteX3" fmla="*/ 2310714 w 2838169"/>
                <a:gd name="connsiteY3" fmla="*/ 270555 h 2413484"/>
                <a:gd name="connsiteX4" fmla="*/ 135330 w 2838169"/>
                <a:gd name="connsiteY4" fmla="*/ 174691 h 2413484"/>
                <a:gd name="connsiteX0" fmla="*/ 211449 w 2914288"/>
                <a:gd name="connsiteY0" fmla="*/ 174691 h 2424164"/>
                <a:gd name="connsiteX1" fmla="*/ 336806 w 2914288"/>
                <a:gd name="connsiteY1" fmla="*/ 1959245 h 2424164"/>
                <a:gd name="connsiteX2" fmla="*/ 2748171 w 2914288"/>
                <a:gd name="connsiteY2" fmla="*/ 2313208 h 2424164"/>
                <a:gd name="connsiteX3" fmla="*/ 2386833 w 2914288"/>
                <a:gd name="connsiteY3" fmla="*/ 270555 h 2424164"/>
                <a:gd name="connsiteX4" fmla="*/ 211449 w 2914288"/>
                <a:gd name="connsiteY4" fmla="*/ 174691 h 2424164"/>
                <a:gd name="connsiteX0" fmla="*/ 211449 w 2844804"/>
                <a:gd name="connsiteY0" fmla="*/ 491888 h 2741361"/>
                <a:gd name="connsiteX1" fmla="*/ 336806 w 2844804"/>
                <a:gd name="connsiteY1" fmla="*/ 2276442 h 2741361"/>
                <a:gd name="connsiteX2" fmla="*/ 2748171 w 2844804"/>
                <a:gd name="connsiteY2" fmla="*/ 2630405 h 2741361"/>
                <a:gd name="connsiteX3" fmla="*/ 1981252 w 2844804"/>
                <a:gd name="connsiteY3" fmla="*/ 101055 h 2741361"/>
                <a:gd name="connsiteX4" fmla="*/ 211449 w 2844804"/>
                <a:gd name="connsiteY4" fmla="*/ 491888 h 2741361"/>
                <a:gd name="connsiteX0" fmla="*/ 231594 w 2820704"/>
                <a:gd name="connsiteY0" fmla="*/ 673841 h 2716836"/>
                <a:gd name="connsiteX1" fmla="*/ 312706 w 2820704"/>
                <a:gd name="connsiteY1" fmla="*/ 2251917 h 2716836"/>
                <a:gd name="connsiteX2" fmla="*/ 2724071 w 2820704"/>
                <a:gd name="connsiteY2" fmla="*/ 2605880 h 2716836"/>
                <a:gd name="connsiteX3" fmla="*/ 1957152 w 2820704"/>
                <a:gd name="connsiteY3" fmla="*/ 76530 h 2716836"/>
                <a:gd name="connsiteX4" fmla="*/ 231594 w 2820704"/>
                <a:gd name="connsiteY4" fmla="*/ 673841 h 2716836"/>
                <a:gd name="connsiteX0" fmla="*/ 231594 w 2800960"/>
                <a:gd name="connsiteY0" fmla="*/ 673841 h 2563174"/>
                <a:gd name="connsiteX1" fmla="*/ 312706 w 2800960"/>
                <a:gd name="connsiteY1" fmla="*/ 2251917 h 2563174"/>
                <a:gd name="connsiteX2" fmla="*/ 2701949 w 2800960"/>
                <a:gd name="connsiteY2" fmla="*/ 2392029 h 2563174"/>
                <a:gd name="connsiteX3" fmla="*/ 1957152 w 2800960"/>
                <a:gd name="connsiteY3" fmla="*/ 76530 h 2563174"/>
                <a:gd name="connsiteX4" fmla="*/ 231594 w 2800960"/>
                <a:gd name="connsiteY4" fmla="*/ 673841 h 256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0960" h="2563174">
                  <a:moveTo>
                    <a:pt x="231594" y="673841"/>
                  </a:moveTo>
                  <a:cubicBezTo>
                    <a:pt x="-70748" y="945457"/>
                    <a:pt x="-110081" y="1895498"/>
                    <a:pt x="312706" y="2251917"/>
                  </a:cubicBezTo>
                  <a:cubicBezTo>
                    <a:pt x="735493" y="2608336"/>
                    <a:pt x="2399607" y="2663645"/>
                    <a:pt x="2701949" y="2392029"/>
                  </a:cubicBezTo>
                  <a:cubicBezTo>
                    <a:pt x="3036245" y="1991364"/>
                    <a:pt x="2457368" y="364124"/>
                    <a:pt x="1957152" y="76530"/>
                  </a:cubicBezTo>
                  <a:cubicBezTo>
                    <a:pt x="1456936" y="-211064"/>
                    <a:pt x="382764" y="383790"/>
                    <a:pt x="231594" y="673841"/>
                  </a:cubicBezTo>
                  <a:close/>
                </a:path>
              </a:pathLst>
            </a:custGeom>
            <a:solidFill>
              <a:srgbClr val="00B050">
                <a:alpha val="1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8" name="直接箭头连接符 9"/>
            <p:cNvCxnSpPr/>
            <p:nvPr/>
          </p:nvCxnSpPr>
          <p:spPr>
            <a:xfrm flipV="1">
              <a:off x="3942701" y="1259787"/>
              <a:ext cx="0" cy="190992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10"/>
            <p:cNvCxnSpPr>
              <a:cxnSpLocks/>
            </p:cNvCxnSpPr>
            <p:nvPr/>
          </p:nvCxnSpPr>
          <p:spPr>
            <a:xfrm>
              <a:off x="3617183" y="2988243"/>
              <a:ext cx="31148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任意多边形: 形状 11"/>
            <p:cNvSpPr/>
            <p:nvPr/>
          </p:nvSpPr>
          <p:spPr>
            <a:xfrm>
              <a:off x="4007099" y="1298570"/>
              <a:ext cx="2538247" cy="1629672"/>
            </a:xfrm>
            <a:custGeom>
              <a:avLst/>
              <a:gdLst>
                <a:gd name="connsiteX0" fmla="*/ 177 w 3431028"/>
                <a:gd name="connsiteY0" fmla="*/ 430992 h 2677713"/>
                <a:gd name="connsiteX1" fmla="*/ 280396 w 3431028"/>
                <a:gd name="connsiteY1" fmla="*/ 1426508 h 2677713"/>
                <a:gd name="connsiteX2" fmla="*/ 1128429 w 3431028"/>
                <a:gd name="connsiteY2" fmla="*/ 2370405 h 2677713"/>
                <a:gd name="connsiteX3" fmla="*/ 3178454 w 3431028"/>
                <a:gd name="connsiteY3" fmla="*/ 2606379 h 2677713"/>
                <a:gd name="connsiteX4" fmla="*/ 3230074 w 3431028"/>
                <a:gd name="connsiteY4" fmla="*/ 1227405 h 2677713"/>
                <a:gd name="connsiteX5" fmla="*/ 1651996 w 3431028"/>
                <a:gd name="connsiteY5" fmla="*/ 106528 h 2677713"/>
                <a:gd name="connsiteX6" fmla="*/ 309893 w 3431028"/>
                <a:gd name="connsiteY6" fmla="*/ 84405 h 2677713"/>
                <a:gd name="connsiteX7" fmla="*/ 177 w 3431028"/>
                <a:gd name="connsiteY7" fmla="*/ 430992 h 2677713"/>
                <a:gd name="connsiteX0" fmla="*/ 177 w 3431028"/>
                <a:gd name="connsiteY0" fmla="*/ 430992 h 2677713"/>
                <a:gd name="connsiteX1" fmla="*/ 280396 w 3431028"/>
                <a:gd name="connsiteY1" fmla="*/ 1426508 h 2677713"/>
                <a:gd name="connsiteX2" fmla="*/ 1128429 w 3431028"/>
                <a:gd name="connsiteY2" fmla="*/ 2370405 h 2677713"/>
                <a:gd name="connsiteX3" fmla="*/ 3178454 w 3431028"/>
                <a:gd name="connsiteY3" fmla="*/ 2606379 h 2677713"/>
                <a:gd name="connsiteX4" fmla="*/ 3230074 w 3431028"/>
                <a:gd name="connsiteY4" fmla="*/ 1227405 h 2677713"/>
                <a:gd name="connsiteX5" fmla="*/ 1651996 w 3431028"/>
                <a:gd name="connsiteY5" fmla="*/ 106528 h 2677713"/>
                <a:gd name="connsiteX6" fmla="*/ 309893 w 3431028"/>
                <a:gd name="connsiteY6" fmla="*/ 84405 h 2677713"/>
                <a:gd name="connsiteX7" fmla="*/ 177 w 3431028"/>
                <a:gd name="connsiteY7" fmla="*/ 430992 h 2677713"/>
                <a:gd name="connsiteX0" fmla="*/ 1 w 3430852"/>
                <a:gd name="connsiteY0" fmla="*/ 430992 h 2675796"/>
                <a:gd name="connsiteX1" fmla="*/ 310700 w 3430852"/>
                <a:gd name="connsiteY1" fmla="*/ 1502708 h 2675796"/>
                <a:gd name="connsiteX2" fmla="*/ 1128253 w 3430852"/>
                <a:gd name="connsiteY2" fmla="*/ 2370405 h 2675796"/>
                <a:gd name="connsiteX3" fmla="*/ 3178278 w 3430852"/>
                <a:gd name="connsiteY3" fmla="*/ 2606379 h 2675796"/>
                <a:gd name="connsiteX4" fmla="*/ 3229898 w 3430852"/>
                <a:gd name="connsiteY4" fmla="*/ 1227405 h 2675796"/>
                <a:gd name="connsiteX5" fmla="*/ 1651820 w 3430852"/>
                <a:gd name="connsiteY5" fmla="*/ 106528 h 2675796"/>
                <a:gd name="connsiteX6" fmla="*/ 309717 w 3430852"/>
                <a:gd name="connsiteY6" fmla="*/ 84405 h 2675796"/>
                <a:gd name="connsiteX7" fmla="*/ 1 w 3430852"/>
                <a:gd name="connsiteY7" fmla="*/ 430992 h 2675796"/>
                <a:gd name="connsiteX0" fmla="*/ 1 w 3430852"/>
                <a:gd name="connsiteY0" fmla="*/ 430992 h 2675796"/>
                <a:gd name="connsiteX1" fmla="*/ 310700 w 3430852"/>
                <a:gd name="connsiteY1" fmla="*/ 1502708 h 2675796"/>
                <a:gd name="connsiteX2" fmla="*/ 1128253 w 3430852"/>
                <a:gd name="connsiteY2" fmla="*/ 2370405 h 2675796"/>
                <a:gd name="connsiteX3" fmla="*/ 3178278 w 3430852"/>
                <a:gd name="connsiteY3" fmla="*/ 2606379 h 2675796"/>
                <a:gd name="connsiteX4" fmla="*/ 3229898 w 3430852"/>
                <a:gd name="connsiteY4" fmla="*/ 1227405 h 2675796"/>
                <a:gd name="connsiteX5" fmla="*/ 1651820 w 3430852"/>
                <a:gd name="connsiteY5" fmla="*/ 106528 h 2675796"/>
                <a:gd name="connsiteX6" fmla="*/ 309717 w 3430852"/>
                <a:gd name="connsiteY6" fmla="*/ 84405 h 2675796"/>
                <a:gd name="connsiteX7" fmla="*/ 1 w 3430852"/>
                <a:gd name="connsiteY7" fmla="*/ 430992 h 2675796"/>
                <a:gd name="connsiteX0" fmla="*/ 1 w 3430852"/>
                <a:gd name="connsiteY0" fmla="*/ 430992 h 2675796"/>
                <a:gd name="connsiteX1" fmla="*/ 310700 w 3430852"/>
                <a:gd name="connsiteY1" fmla="*/ 1502708 h 2675796"/>
                <a:gd name="connsiteX2" fmla="*/ 1128253 w 3430852"/>
                <a:gd name="connsiteY2" fmla="*/ 2370405 h 2675796"/>
                <a:gd name="connsiteX3" fmla="*/ 3178278 w 3430852"/>
                <a:gd name="connsiteY3" fmla="*/ 2606379 h 2675796"/>
                <a:gd name="connsiteX4" fmla="*/ 3229898 w 3430852"/>
                <a:gd name="connsiteY4" fmla="*/ 1227405 h 2675796"/>
                <a:gd name="connsiteX5" fmla="*/ 1651820 w 3430852"/>
                <a:gd name="connsiteY5" fmla="*/ 106528 h 2675796"/>
                <a:gd name="connsiteX6" fmla="*/ 309717 w 3430852"/>
                <a:gd name="connsiteY6" fmla="*/ 84405 h 2675796"/>
                <a:gd name="connsiteX7" fmla="*/ 1 w 3430852"/>
                <a:gd name="connsiteY7" fmla="*/ 430992 h 2675796"/>
                <a:gd name="connsiteX0" fmla="*/ 1 w 3430852"/>
                <a:gd name="connsiteY0" fmla="*/ 430992 h 2675796"/>
                <a:gd name="connsiteX1" fmla="*/ 310700 w 3430852"/>
                <a:gd name="connsiteY1" fmla="*/ 1502708 h 2675796"/>
                <a:gd name="connsiteX2" fmla="*/ 1128253 w 3430852"/>
                <a:gd name="connsiteY2" fmla="*/ 2370405 h 2675796"/>
                <a:gd name="connsiteX3" fmla="*/ 3178278 w 3430852"/>
                <a:gd name="connsiteY3" fmla="*/ 2606379 h 2675796"/>
                <a:gd name="connsiteX4" fmla="*/ 3229898 w 3430852"/>
                <a:gd name="connsiteY4" fmla="*/ 1227405 h 2675796"/>
                <a:gd name="connsiteX5" fmla="*/ 1651820 w 3430852"/>
                <a:gd name="connsiteY5" fmla="*/ 106528 h 2675796"/>
                <a:gd name="connsiteX6" fmla="*/ 309717 w 3430852"/>
                <a:gd name="connsiteY6" fmla="*/ 84405 h 2675796"/>
                <a:gd name="connsiteX7" fmla="*/ 1 w 3430852"/>
                <a:gd name="connsiteY7" fmla="*/ 430992 h 2675796"/>
                <a:gd name="connsiteX0" fmla="*/ 0 w 3430851"/>
                <a:gd name="connsiteY0" fmla="*/ 364067 h 2608871"/>
                <a:gd name="connsiteX1" fmla="*/ 310699 w 3430851"/>
                <a:gd name="connsiteY1" fmla="*/ 1435783 h 2608871"/>
                <a:gd name="connsiteX2" fmla="*/ 1128252 w 3430851"/>
                <a:gd name="connsiteY2" fmla="*/ 2303480 h 2608871"/>
                <a:gd name="connsiteX3" fmla="*/ 3178277 w 3430851"/>
                <a:gd name="connsiteY3" fmla="*/ 2539454 h 2608871"/>
                <a:gd name="connsiteX4" fmla="*/ 3229897 w 3430851"/>
                <a:gd name="connsiteY4" fmla="*/ 1160480 h 2608871"/>
                <a:gd name="connsiteX5" fmla="*/ 1651819 w 3430851"/>
                <a:gd name="connsiteY5" fmla="*/ 39603 h 2608871"/>
                <a:gd name="connsiteX6" fmla="*/ 0 w 3430851"/>
                <a:gd name="connsiteY6" fmla="*/ 364067 h 2608871"/>
                <a:gd name="connsiteX0" fmla="*/ 22675 w 3453526"/>
                <a:gd name="connsiteY0" fmla="*/ 402129 h 2646933"/>
                <a:gd name="connsiteX1" fmla="*/ 333374 w 3453526"/>
                <a:gd name="connsiteY1" fmla="*/ 1473845 h 2646933"/>
                <a:gd name="connsiteX2" fmla="*/ 1150927 w 3453526"/>
                <a:gd name="connsiteY2" fmla="*/ 2341542 h 2646933"/>
                <a:gd name="connsiteX3" fmla="*/ 3200952 w 3453526"/>
                <a:gd name="connsiteY3" fmla="*/ 2577516 h 2646933"/>
                <a:gd name="connsiteX4" fmla="*/ 3252572 w 3453526"/>
                <a:gd name="connsiteY4" fmla="*/ 1198542 h 2646933"/>
                <a:gd name="connsiteX5" fmla="*/ 1674494 w 3453526"/>
                <a:gd name="connsiteY5" fmla="*/ 77665 h 2646933"/>
                <a:gd name="connsiteX6" fmla="*/ 22675 w 3453526"/>
                <a:gd name="connsiteY6" fmla="*/ 402129 h 2646933"/>
                <a:gd name="connsiteX0" fmla="*/ 22675 w 3453526"/>
                <a:gd name="connsiteY0" fmla="*/ 402129 h 2646933"/>
                <a:gd name="connsiteX1" fmla="*/ 333374 w 3453526"/>
                <a:gd name="connsiteY1" fmla="*/ 1473845 h 2646933"/>
                <a:gd name="connsiteX2" fmla="*/ 1150927 w 3453526"/>
                <a:gd name="connsiteY2" fmla="*/ 2341542 h 2646933"/>
                <a:gd name="connsiteX3" fmla="*/ 3200952 w 3453526"/>
                <a:gd name="connsiteY3" fmla="*/ 2577516 h 2646933"/>
                <a:gd name="connsiteX4" fmla="*/ 3252572 w 3453526"/>
                <a:gd name="connsiteY4" fmla="*/ 1198542 h 2646933"/>
                <a:gd name="connsiteX5" fmla="*/ 1674494 w 3453526"/>
                <a:gd name="connsiteY5" fmla="*/ 77665 h 2646933"/>
                <a:gd name="connsiteX6" fmla="*/ 22675 w 3453526"/>
                <a:gd name="connsiteY6" fmla="*/ 402129 h 2646933"/>
                <a:gd name="connsiteX0" fmla="*/ 4445 w 3435296"/>
                <a:gd name="connsiteY0" fmla="*/ 403991 h 2648795"/>
                <a:gd name="connsiteX1" fmla="*/ 315144 w 3435296"/>
                <a:gd name="connsiteY1" fmla="*/ 1475707 h 2648795"/>
                <a:gd name="connsiteX2" fmla="*/ 1132697 w 3435296"/>
                <a:gd name="connsiteY2" fmla="*/ 2343404 h 2648795"/>
                <a:gd name="connsiteX3" fmla="*/ 3182722 w 3435296"/>
                <a:gd name="connsiteY3" fmla="*/ 2579378 h 2648795"/>
                <a:gd name="connsiteX4" fmla="*/ 3234342 w 3435296"/>
                <a:gd name="connsiteY4" fmla="*/ 1200404 h 2648795"/>
                <a:gd name="connsiteX5" fmla="*/ 1656264 w 3435296"/>
                <a:gd name="connsiteY5" fmla="*/ 79527 h 2648795"/>
                <a:gd name="connsiteX6" fmla="*/ 4445 w 3435296"/>
                <a:gd name="connsiteY6" fmla="*/ 403991 h 2648795"/>
                <a:gd name="connsiteX0" fmla="*/ 4445 w 3381876"/>
                <a:gd name="connsiteY0" fmla="*/ 403991 h 2688616"/>
                <a:gd name="connsiteX1" fmla="*/ 315144 w 3381876"/>
                <a:gd name="connsiteY1" fmla="*/ 1475707 h 2688616"/>
                <a:gd name="connsiteX2" fmla="*/ 1132697 w 3381876"/>
                <a:gd name="connsiteY2" fmla="*/ 2343404 h 2688616"/>
                <a:gd name="connsiteX3" fmla="*/ 3076042 w 3381876"/>
                <a:gd name="connsiteY3" fmla="*/ 2625098 h 2688616"/>
                <a:gd name="connsiteX4" fmla="*/ 3234342 w 3381876"/>
                <a:gd name="connsiteY4" fmla="*/ 1200404 h 2688616"/>
                <a:gd name="connsiteX5" fmla="*/ 1656264 w 3381876"/>
                <a:gd name="connsiteY5" fmla="*/ 79527 h 2688616"/>
                <a:gd name="connsiteX6" fmla="*/ 4445 w 3381876"/>
                <a:gd name="connsiteY6" fmla="*/ 403991 h 2688616"/>
                <a:gd name="connsiteX0" fmla="*/ 4445 w 3391268"/>
                <a:gd name="connsiteY0" fmla="*/ 403991 h 2638801"/>
                <a:gd name="connsiteX1" fmla="*/ 315144 w 3391268"/>
                <a:gd name="connsiteY1" fmla="*/ 1475707 h 2638801"/>
                <a:gd name="connsiteX2" fmla="*/ 1132697 w 3391268"/>
                <a:gd name="connsiteY2" fmla="*/ 2343404 h 2638801"/>
                <a:gd name="connsiteX3" fmla="*/ 3076042 w 3391268"/>
                <a:gd name="connsiteY3" fmla="*/ 2625098 h 2638801"/>
                <a:gd name="connsiteX4" fmla="*/ 3234342 w 3391268"/>
                <a:gd name="connsiteY4" fmla="*/ 1200404 h 2638801"/>
                <a:gd name="connsiteX5" fmla="*/ 1656264 w 3391268"/>
                <a:gd name="connsiteY5" fmla="*/ 79527 h 2638801"/>
                <a:gd name="connsiteX6" fmla="*/ 4445 w 3391268"/>
                <a:gd name="connsiteY6" fmla="*/ 403991 h 2638801"/>
                <a:gd name="connsiteX0" fmla="*/ 4445 w 3373318"/>
                <a:gd name="connsiteY0" fmla="*/ 403991 h 2691876"/>
                <a:gd name="connsiteX1" fmla="*/ 315144 w 3373318"/>
                <a:gd name="connsiteY1" fmla="*/ 1475707 h 2691876"/>
                <a:gd name="connsiteX2" fmla="*/ 1307957 w 3373318"/>
                <a:gd name="connsiteY2" fmla="*/ 2358644 h 2691876"/>
                <a:gd name="connsiteX3" fmla="*/ 3076042 w 3373318"/>
                <a:gd name="connsiteY3" fmla="*/ 2625098 h 2691876"/>
                <a:gd name="connsiteX4" fmla="*/ 3234342 w 3373318"/>
                <a:gd name="connsiteY4" fmla="*/ 1200404 h 2691876"/>
                <a:gd name="connsiteX5" fmla="*/ 1656264 w 3373318"/>
                <a:gd name="connsiteY5" fmla="*/ 79527 h 2691876"/>
                <a:gd name="connsiteX6" fmla="*/ 4445 w 3373318"/>
                <a:gd name="connsiteY6" fmla="*/ 403991 h 2691876"/>
                <a:gd name="connsiteX0" fmla="*/ 4445 w 3450053"/>
                <a:gd name="connsiteY0" fmla="*/ 403991 h 2648997"/>
                <a:gd name="connsiteX1" fmla="*/ 315144 w 3450053"/>
                <a:gd name="connsiteY1" fmla="*/ 1475707 h 2648997"/>
                <a:gd name="connsiteX2" fmla="*/ 1307957 w 3450053"/>
                <a:gd name="connsiteY2" fmla="*/ 2358644 h 2648997"/>
                <a:gd name="connsiteX3" fmla="*/ 3076042 w 3450053"/>
                <a:gd name="connsiteY3" fmla="*/ 2625098 h 2648997"/>
                <a:gd name="connsiteX4" fmla="*/ 3234342 w 3450053"/>
                <a:gd name="connsiteY4" fmla="*/ 1200404 h 2648997"/>
                <a:gd name="connsiteX5" fmla="*/ 1656264 w 3450053"/>
                <a:gd name="connsiteY5" fmla="*/ 79527 h 2648997"/>
                <a:gd name="connsiteX6" fmla="*/ 4445 w 3450053"/>
                <a:gd name="connsiteY6" fmla="*/ 403991 h 264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50053" h="2648997">
                  <a:moveTo>
                    <a:pt x="4445" y="403991"/>
                  </a:moveTo>
                  <a:cubicBezTo>
                    <a:pt x="-28575" y="872908"/>
                    <a:pt x="127102" y="1152471"/>
                    <a:pt x="315144" y="1475707"/>
                  </a:cubicBezTo>
                  <a:cubicBezTo>
                    <a:pt x="434606" y="1798943"/>
                    <a:pt x="847807" y="2167079"/>
                    <a:pt x="1307957" y="2358644"/>
                  </a:cubicBezTo>
                  <a:cubicBezTo>
                    <a:pt x="1768107" y="2550209"/>
                    <a:pt x="2526378" y="2711458"/>
                    <a:pt x="3076042" y="2625098"/>
                  </a:cubicBezTo>
                  <a:cubicBezTo>
                    <a:pt x="3625706" y="2538738"/>
                    <a:pt x="3470972" y="1624666"/>
                    <a:pt x="3234342" y="1200404"/>
                  </a:cubicBezTo>
                  <a:cubicBezTo>
                    <a:pt x="2997712" y="776142"/>
                    <a:pt x="2142961" y="270027"/>
                    <a:pt x="1656264" y="79527"/>
                  </a:cubicBezTo>
                  <a:cubicBezTo>
                    <a:pt x="1117948" y="-53208"/>
                    <a:pt x="37465" y="-64926"/>
                    <a:pt x="4445" y="40399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2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12"/>
            <p:cNvSpPr/>
            <p:nvPr/>
          </p:nvSpPr>
          <p:spPr>
            <a:xfrm>
              <a:off x="1565926" y="1697810"/>
              <a:ext cx="78486" cy="7500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15"/>
            <p:cNvSpPr/>
            <p:nvPr/>
          </p:nvSpPr>
          <p:spPr>
            <a:xfrm>
              <a:off x="1879204" y="2345526"/>
              <a:ext cx="78486" cy="7500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17"/>
            <p:cNvSpPr/>
            <p:nvPr/>
          </p:nvSpPr>
          <p:spPr>
            <a:xfrm>
              <a:off x="2028161" y="2887597"/>
              <a:ext cx="78486" cy="7500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文本框 18"/>
            <p:cNvSpPr txBox="1"/>
            <p:nvPr/>
          </p:nvSpPr>
          <p:spPr>
            <a:xfrm>
              <a:off x="175682" y="1205197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Search space</a:t>
              </a:r>
              <a:endParaRPr lang="zh-CN" altLang="en-US" i="1" dirty="0"/>
            </a:p>
          </p:txBody>
        </p:sp>
        <p:sp>
          <p:nvSpPr>
            <p:cNvPr id="98" name="文本框 19"/>
            <p:cNvSpPr txBox="1"/>
            <p:nvPr/>
          </p:nvSpPr>
          <p:spPr>
            <a:xfrm>
              <a:off x="5796136" y="1328386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Feasible objective region</a:t>
              </a:r>
              <a:endParaRPr lang="zh-CN" altLang="en-US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本框 21"/>
                <p:cNvSpPr txBox="1"/>
                <p:nvPr/>
              </p:nvSpPr>
              <p:spPr>
                <a:xfrm>
                  <a:off x="6556821" y="2999297"/>
                  <a:ext cx="187705" cy="1704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9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6821" y="2999297"/>
                  <a:ext cx="187705" cy="170411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60000" r="-30000" b="-1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本框 24"/>
                <p:cNvSpPr txBox="1"/>
                <p:nvPr/>
              </p:nvSpPr>
              <p:spPr>
                <a:xfrm>
                  <a:off x="3672880" y="1196753"/>
                  <a:ext cx="191620" cy="1704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0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2880" y="1196753"/>
                  <a:ext cx="191620" cy="170411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58065" r="-29032" b="-1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" name="任意多边形: 形状 34"/>
            <p:cNvSpPr/>
            <p:nvPr/>
          </p:nvSpPr>
          <p:spPr>
            <a:xfrm flipV="1">
              <a:off x="1691680" y="1722023"/>
              <a:ext cx="3365209" cy="45719"/>
            </a:xfrm>
            <a:custGeom>
              <a:avLst/>
              <a:gdLst>
                <a:gd name="connsiteX0" fmla="*/ 0 w 2407920"/>
                <a:gd name="connsiteY0" fmla="*/ 1706880 h 1706880"/>
                <a:gd name="connsiteX1" fmla="*/ 723900 w 2407920"/>
                <a:gd name="connsiteY1" fmla="*/ 1158240 h 1706880"/>
                <a:gd name="connsiteX2" fmla="*/ 1866900 w 2407920"/>
                <a:gd name="connsiteY2" fmla="*/ 335280 h 1706880"/>
                <a:gd name="connsiteX3" fmla="*/ 2407920 w 2407920"/>
                <a:gd name="connsiteY3" fmla="*/ 0 h 170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7920" h="1706880">
                  <a:moveTo>
                    <a:pt x="0" y="1706880"/>
                  </a:moveTo>
                  <a:cubicBezTo>
                    <a:pt x="206375" y="1546860"/>
                    <a:pt x="412750" y="1386840"/>
                    <a:pt x="723900" y="1158240"/>
                  </a:cubicBezTo>
                  <a:cubicBezTo>
                    <a:pt x="1035050" y="929640"/>
                    <a:pt x="1586230" y="528320"/>
                    <a:pt x="1866900" y="335280"/>
                  </a:cubicBezTo>
                  <a:cubicBezTo>
                    <a:pt x="2147570" y="142240"/>
                    <a:pt x="2277745" y="71120"/>
                    <a:pt x="2407920" y="0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任意多边形: 形状 35"/>
            <p:cNvSpPr/>
            <p:nvPr/>
          </p:nvSpPr>
          <p:spPr>
            <a:xfrm>
              <a:off x="2028161" y="2129006"/>
              <a:ext cx="2648653" cy="257488"/>
            </a:xfrm>
            <a:custGeom>
              <a:avLst/>
              <a:gdLst>
                <a:gd name="connsiteX0" fmla="*/ 0 w 2407920"/>
                <a:gd name="connsiteY0" fmla="*/ 1706880 h 1706880"/>
                <a:gd name="connsiteX1" fmla="*/ 723900 w 2407920"/>
                <a:gd name="connsiteY1" fmla="*/ 1158240 h 1706880"/>
                <a:gd name="connsiteX2" fmla="*/ 1866900 w 2407920"/>
                <a:gd name="connsiteY2" fmla="*/ 335280 h 1706880"/>
                <a:gd name="connsiteX3" fmla="*/ 2407920 w 2407920"/>
                <a:gd name="connsiteY3" fmla="*/ 0 h 1706880"/>
                <a:gd name="connsiteX0" fmla="*/ 0 w 2407920"/>
                <a:gd name="connsiteY0" fmla="*/ 1706880 h 1706880"/>
                <a:gd name="connsiteX1" fmla="*/ 858828 w 2407920"/>
                <a:gd name="connsiteY1" fmla="*/ 1243923 h 1706880"/>
                <a:gd name="connsiteX2" fmla="*/ 1866900 w 2407920"/>
                <a:gd name="connsiteY2" fmla="*/ 335280 h 1706880"/>
                <a:gd name="connsiteX3" fmla="*/ 2407920 w 2407920"/>
                <a:gd name="connsiteY3" fmla="*/ 0 h 170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7920" h="1706880">
                  <a:moveTo>
                    <a:pt x="0" y="1706880"/>
                  </a:moveTo>
                  <a:cubicBezTo>
                    <a:pt x="206375" y="1546860"/>
                    <a:pt x="547678" y="1472523"/>
                    <a:pt x="858828" y="1243923"/>
                  </a:cubicBezTo>
                  <a:cubicBezTo>
                    <a:pt x="1169978" y="1015323"/>
                    <a:pt x="1608718" y="542601"/>
                    <a:pt x="1866900" y="335280"/>
                  </a:cubicBezTo>
                  <a:cubicBezTo>
                    <a:pt x="2125082" y="127959"/>
                    <a:pt x="2277745" y="71120"/>
                    <a:pt x="2407920" y="0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任意多边形: 形状 38"/>
            <p:cNvSpPr/>
            <p:nvPr/>
          </p:nvSpPr>
          <p:spPr>
            <a:xfrm>
              <a:off x="2106646" y="2386494"/>
              <a:ext cx="3169575" cy="533548"/>
            </a:xfrm>
            <a:custGeom>
              <a:avLst/>
              <a:gdLst>
                <a:gd name="connsiteX0" fmla="*/ 0 w 2407920"/>
                <a:gd name="connsiteY0" fmla="*/ 1706880 h 1706880"/>
                <a:gd name="connsiteX1" fmla="*/ 723900 w 2407920"/>
                <a:gd name="connsiteY1" fmla="*/ 1158240 h 1706880"/>
                <a:gd name="connsiteX2" fmla="*/ 1866900 w 2407920"/>
                <a:gd name="connsiteY2" fmla="*/ 335280 h 1706880"/>
                <a:gd name="connsiteX3" fmla="*/ 2407920 w 2407920"/>
                <a:gd name="connsiteY3" fmla="*/ 0 h 1706880"/>
                <a:gd name="connsiteX0" fmla="*/ 0 w 2407920"/>
                <a:gd name="connsiteY0" fmla="*/ 1706880 h 1706880"/>
                <a:gd name="connsiteX1" fmla="*/ 868577 w 2407920"/>
                <a:gd name="connsiteY1" fmla="*/ 1233545 h 1706880"/>
                <a:gd name="connsiteX2" fmla="*/ 1866900 w 2407920"/>
                <a:gd name="connsiteY2" fmla="*/ 335280 h 1706880"/>
                <a:gd name="connsiteX3" fmla="*/ 2407920 w 2407920"/>
                <a:gd name="connsiteY3" fmla="*/ 0 h 1706880"/>
                <a:gd name="connsiteX0" fmla="*/ 0 w 2407920"/>
                <a:gd name="connsiteY0" fmla="*/ 1706880 h 1706880"/>
                <a:gd name="connsiteX1" fmla="*/ 868577 w 2407920"/>
                <a:gd name="connsiteY1" fmla="*/ 1233545 h 1706880"/>
                <a:gd name="connsiteX2" fmla="*/ 1959493 w 2407920"/>
                <a:gd name="connsiteY2" fmla="*/ 533810 h 1706880"/>
                <a:gd name="connsiteX3" fmla="*/ 2407920 w 2407920"/>
                <a:gd name="connsiteY3" fmla="*/ 0 h 1706880"/>
                <a:gd name="connsiteX0" fmla="*/ 0 w 2407920"/>
                <a:gd name="connsiteY0" fmla="*/ 1706880 h 1706880"/>
                <a:gd name="connsiteX1" fmla="*/ 868577 w 2407920"/>
                <a:gd name="connsiteY1" fmla="*/ 1233545 h 1706880"/>
                <a:gd name="connsiteX2" fmla="*/ 1959493 w 2407920"/>
                <a:gd name="connsiteY2" fmla="*/ 533810 h 1706880"/>
                <a:gd name="connsiteX3" fmla="*/ 2407920 w 2407920"/>
                <a:gd name="connsiteY3" fmla="*/ 0 h 1706880"/>
                <a:gd name="connsiteX0" fmla="*/ 0 w 2436855"/>
                <a:gd name="connsiteY0" fmla="*/ 1686342 h 1686342"/>
                <a:gd name="connsiteX1" fmla="*/ 897512 w 2436855"/>
                <a:gd name="connsiteY1" fmla="*/ 1233545 h 1686342"/>
                <a:gd name="connsiteX2" fmla="*/ 1988428 w 2436855"/>
                <a:gd name="connsiteY2" fmla="*/ 533810 h 1686342"/>
                <a:gd name="connsiteX3" fmla="*/ 2436855 w 2436855"/>
                <a:gd name="connsiteY3" fmla="*/ 0 h 1686342"/>
                <a:gd name="connsiteX0" fmla="*/ 0 w 2436855"/>
                <a:gd name="connsiteY0" fmla="*/ 1686342 h 1686342"/>
                <a:gd name="connsiteX1" fmla="*/ 897512 w 2436855"/>
                <a:gd name="connsiteY1" fmla="*/ 1233545 h 1686342"/>
                <a:gd name="connsiteX2" fmla="*/ 1988428 w 2436855"/>
                <a:gd name="connsiteY2" fmla="*/ 533810 h 1686342"/>
                <a:gd name="connsiteX3" fmla="*/ 2436855 w 2436855"/>
                <a:gd name="connsiteY3" fmla="*/ 0 h 1686342"/>
                <a:gd name="connsiteX0" fmla="*/ 0 w 2436855"/>
                <a:gd name="connsiteY0" fmla="*/ 1686342 h 1686342"/>
                <a:gd name="connsiteX1" fmla="*/ 1019040 w 2436855"/>
                <a:gd name="connsiteY1" fmla="*/ 1267774 h 1686342"/>
                <a:gd name="connsiteX2" fmla="*/ 1988428 w 2436855"/>
                <a:gd name="connsiteY2" fmla="*/ 533810 h 1686342"/>
                <a:gd name="connsiteX3" fmla="*/ 2436855 w 2436855"/>
                <a:gd name="connsiteY3" fmla="*/ 0 h 168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6855" h="1686342">
                  <a:moveTo>
                    <a:pt x="0" y="1686342"/>
                  </a:moveTo>
                  <a:cubicBezTo>
                    <a:pt x="420497" y="1540014"/>
                    <a:pt x="687635" y="1459863"/>
                    <a:pt x="1019040" y="1267774"/>
                  </a:cubicBezTo>
                  <a:cubicBezTo>
                    <a:pt x="1350445" y="1075685"/>
                    <a:pt x="1752126" y="745106"/>
                    <a:pt x="1988428" y="533810"/>
                  </a:cubicBezTo>
                  <a:cubicBezTo>
                    <a:pt x="2224730" y="322514"/>
                    <a:pt x="2306680" y="242266"/>
                    <a:pt x="2436855" y="0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29"/>
            <p:cNvSpPr/>
            <p:nvPr/>
          </p:nvSpPr>
          <p:spPr>
            <a:xfrm>
              <a:off x="5206232" y="2348990"/>
              <a:ext cx="78486" cy="7500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29"/>
            <p:cNvSpPr/>
            <p:nvPr/>
          </p:nvSpPr>
          <p:spPr>
            <a:xfrm>
              <a:off x="5056889" y="1733275"/>
              <a:ext cx="78486" cy="7500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29"/>
            <p:cNvSpPr/>
            <p:nvPr/>
          </p:nvSpPr>
          <p:spPr>
            <a:xfrm>
              <a:off x="4676814" y="2053999"/>
              <a:ext cx="78486" cy="7500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547664" y="220486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281118" y="1628800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1700064" y="270892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76056" y="1556792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F(A)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221813" y="2267580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F(C)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255246" y="3244334"/>
              <a:ext cx="325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788024" y="1916832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F(B)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3283BC-BA75-1244-A32A-621BB2911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AE2AIM-Artificial Intelligence Methods</a:t>
            </a:r>
          </a:p>
        </p:txBody>
      </p:sp>
    </p:spTree>
    <p:extLst>
      <p:ext uri="{BB962C8B-B14F-4D97-AF65-F5344CB8AC3E}">
        <p14:creationId xmlns:p14="http://schemas.microsoft.com/office/powerpoint/2010/main" val="350011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874BDF2-96E1-4831-AAE9-EF138020234F}" type="slidenum">
              <a:rPr lang="en-GB" altLang="en-US" sz="1400" smtClean="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r>
              <a:rPr lang="en-GB" altLang="en-US" sz="140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6" y="34147"/>
            <a:ext cx="8769764" cy="863600"/>
          </a:xfrm>
        </p:spPr>
        <p:txBody>
          <a:bodyPr/>
          <a:lstStyle/>
          <a:p>
            <a:pPr eaLnBrk="1" hangingPunct="1"/>
            <a:r>
              <a:rPr lang="en-GB" altLang="en-US" sz="2400" dirty="0"/>
              <a:t>Pareto Optimal Solutions= </a:t>
            </a:r>
            <a:r>
              <a:rPr lang="en-GB" altLang="en-US" sz="2400" dirty="0">
                <a:solidFill>
                  <a:srgbClr val="4647D7"/>
                </a:solidFill>
              </a:rPr>
              <a:t>Best Trade-off Candidates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40369" y="3532296"/>
            <a:ext cx="8136904" cy="5029200"/>
          </a:xfrm>
        </p:spPr>
        <p:txBody>
          <a:bodyPr/>
          <a:lstStyle/>
          <a:p>
            <a:pPr eaLnBrk="1" hangingPunct="1">
              <a:spcBef>
                <a:spcPts val="0"/>
              </a:spcBef>
              <a:defRPr/>
            </a:pPr>
            <a:endParaRPr lang="en-GB" sz="2000" dirty="0"/>
          </a:p>
          <a:p>
            <a:pPr eaLnBrk="1" hangingPunct="1">
              <a:spcBef>
                <a:spcPts val="0"/>
              </a:spcBef>
              <a:defRPr/>
            </a:pPr>
            <a:r>
              <a:rPr lang="en-GB" sz="1800" dirty="0"/>
              <a:t>x is </a:t>
            </a:r>
            <a:r>
              <a:rPr lang="en-GB" sz="1800" dirty="0">
                <a:solidFill>
                  <a:srgbClr val="FF0000"/>
                </a:solidFill>
              </a:rPr>
              <a:t>Pareto optimal</a:t>
            </a:r>
            <a:r>
              <a:rPr lang="en-GB" sz="1800" dirty="0"/>
              <a:t> if no other solution dominates it. 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endParaRPr lang="en-GB" sz="1800" dirty="0"/>
          </a:p>
          <a:p>
            <a:pPr eaLnBrk="1" hangingPunct="1">
              <a:spcBef>
                <a:spcPts val="0"/>
              </a:spcBef>
              <a:defRPr/>
            </a:pPr>
            <a:r>
              <a:rPr lang="en-GB" sz="1800" dirty="0"/>
              <a:t>A (rational) decision maker doesn’t like non-Pareto optimal solutions.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endParaRPr lang="en-GB" sz="1800" dirty="0"/>
          </a:p>
          <a:p>
            <a:pPr eaLnBrk="1" hangingPunct="1">
              <a:spcBef>
                <a:spcPts val="0"/>
              </a:spcBef>
              <a:defRPr/>
            </a:pPr>
            <a:r>
              <a:rPr lang="en-GB" sz="1800" dirty="0">
                <a:solidFill>
                  <a:srgbClr val="FF0000"/>
                </a:solidFill>
              </a:rPr>
              <a:t>Pareto set</a:t>
            </a:r>
            <a:r>
              <a:rPr lang="en-GB" sz="1800" dirty="0"/>
              <a:t> (</a:t>
            </a:r>
            <a:r>
              <a:rPr lang="en-GB" sz="1800" dirty="0">
                <a:solidFill>
                  <a:srgbClr val="FF0000"/>
                </a:solidFill>
              </a:rPr>
              <a:t>PS</a:t>
            </a:r>
            <a:r>
              <a:rPr lang="en-GB" sz="1800" dirty="0"/>
              <a:t>)= the set of all Pareto optimal solutions in the x-space. 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endParaRPr lang="en-GB" sz="1800" dirty="0"/>
          </a:p>
          <a:p>
            <a:pPr eaLnBrk="1" hangingPunct="1">
              <a:spcBef>
                <a:spcPts val="0"/>
              </a:spcBef>
              <a:defRPr/>
            </a:pPr>
            <a:r>
              <a:rPr lang="en-GB" sz="1800" dirty="0">
                <a:solidFill>
                  <a:srgbClr val="FF0000"/>
                </a:solidFill>
              </a:rPr>
              <a:t>Pareto front</a:t>
            </a:r>
            <a:r>
              <a:rPr lang="en-GB" sz="1800" dirty="0"/>
              <a:t> (</a:t>
            </a:r>
            <a:r>
              <a:rPr lang="en-GB" sz="1800" dirty="0">
                <a:solidFill>
                  <a:srgbClr val="FF0000"/>
                </a:solidFill>
              </a:rPr>
              <a:t>PF</a:t>
            </a:r>
            <a:r>
              <a:rPr lang="en-GB" sz="1800" dirty="0"/>
              <a:t>) = the image of the PS in the F-space.</a:t>
            </a:r>
          </a:p>
          <a:p>
            <a:pPr eaLnBrk="1" hangingPunct="1">
              <a:spcBef>
                <a:spcPts val="0"/>
              </a:spcBef>
              <a:defRPr/>
            </a:pPr>
            <a:endParaRPr lang="en-GB" sz="1800" dirty="0"/>
          </a:p>
          <a:p>
            <a:pPr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endParaRPr lang="en-GB" sz="1800" dirty="0"/>
          </a:p>
          <a:p>
            <a:pPr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endParaRPr lang="en-GB" sz="2000" dirty="0"/>
          </a:p>
          <a:p>
            <a:pPr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GB" sz="2000" dirty="0"/>
              <a:t>  </a:t>
            </a:r>
          </a:p>
          <a:p>
            <a:pPr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endParaRPr lang="en-GB" sz="2000" dirty="0"/>
          </a:p>
          <a:p>
            <a:pPr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endParaRPr lang="en-GB" sz="2000" dirty="0"/>
          </a:p>
          <a:p>
            <a:pPr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endParaRPr lang="en-GB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770706" y="1196752"/>
            <a:ext cx="7849215" cy="2487593"/>
            <a:chOff x="1115616" y="1229439"/>
            <a:chExt cx="7849215" cy="2487593"/>
          </a:xfrm>
        </p:grpSpPr>
        <p:sp>
          <p:nvSpPr>
            <p:cNvPr id="25" name="任意多边形: 形状 8"/>
            <p:cNvSpPr/>
            <p:nvPr/>
          </p:nvSpPr>
          <p:spPr>
            <a:xfrm>
              <a:off x="1193005" y="1594813"/>
              <a:ext cx="2198402" cy="1988195"/>
            </a:xfrm>
            <a:custGeom>
              <a:avLst/>
              <a:gdLst>
                <a:gd name="connsiteX0" fmla="*/ 0 w 324464"/>
                <a:gd name="connsiteY0" fmla="*/ 0 h 1548581"/>
                <a:gd name="connsiteX1" fmla="*/ 324464 w 324464"/>
                <a:gd name="connsiteY1" fmla="*/ 1548581 h 1548581"/>
                <a:gd name="connsiteX0" fmla="*/ 0 w 2949677"/>
                <a:gd name="connsiteY0" fmla="*/ 0 h 2153265"/>
                <a:gd name="connsiteX1" fmla="*/ 2949677 w 2949677"/>
                <a:gd name="connsiteY1" fmla="*/ 2153265 h 2153265"/>
                <a:gd name="connsiteX0" fmla="*/ 0 w 2949677"/>
                <a:gd name="connsiteY0" fmla="*/ 0 h 2153265"/>
                <a:gd name="connsiteX1" fmla="*/ 2949677 w 2949677"/>
                <a:gd name="connsiteY1" fmla="*/ 2153265 h 2153265"/>
                <a:gd name="connsiteX0" fmla="*/ 0 w 3001296"/>
                <a:gd name="connsiteY0" fmla="*/ 0 h 1725562"/>
                <a:gd name="connsiteX1" fmla="*/ 3001296 w 3001296"/>
                <a:gd name="connsiteY1" fmla="*/ 1725562 h 1725562"/>
                <a:gd name="connsiteX0" fmla="*/ 0 w 3001296"/>
                <a:gd name="connsiteY0" fmla="*/ 0 h 1725562"/>
                <a:gd name="connsiteX1" fmla="*/ 3001296 w 3001296"/>
                <a:gd name="connsiteY1" fmla="*/ 1725562 h 1725562"/>
                <a:gd name="connsiteX0" fmla="*/ 0 w 3001296"/>
                <a:gd name="connsiteY0" fmla="*/ 0 h 1725562"/>
                <a:gd name="connsiteX1" fmla="*/ 3001296 w 3001296"/>
                <a:gd name="connsiteY1" fmla="*/ 1725562 h 1725562"/>
                <a:gd name="connsiteX2" fmla="*/ 0 w 3001296"/>
                <a:gd name="connsiteY2" fmla="*/ 0 h 1725562"/>
                <a:gd name="connsiteX0" fmla="*/ 0 w 3001296"/>
                <a:gd name="connsiteY0" fmla="*/ 0 h 1725562"/>
                <a:gd name="connsiteX1" fmla="*/ 3001296 w 3001296"/>
                <a:gd name="connsiteY1" fmla="*/ 1725562 h 1725562"/>
                <a:gd name="connsiteX2" fmla="*/ 0 w 3001296"/>
                <a:gd name="connsiteY2" fmla="*/ 0 h 1725562"/>
                <a:gd name="connsiteX0" fmla="*/ 31623 w 3066737"/>
                <a:gd name="connsiteY0" fmla="*/ 51956 h 1782709"/>
                <a:gd name="connsiteX1" fmla="*/ 3032919 w 3066737"/>
                <a:gd name="connsiteY1" fmla="*/ 1777518 h 1782709"/>
                <a:gd name="connsiteX2" fmla="*/ 1550704 w 3066737"/>
                <a:gd name="connsiteY2" fmla="*/ 568149 h 1782709"/>
                <a:gd name="connsiteX3" fmla="*/ 31623 w 3066737"/>
                <a:gd name="connsiteY3" fmla="*/ 51956 h 1782709"/>
                <a:gd name="connsiteX0" fmla="*/ 21815 w 3084580"/>
                <a:gd name="connsiteY0" fmla="*/ 448710 h 2177136"/>
                <a:gd name="connsiteX1" fmla="*/ 3023111 w 3084580"/>
                <a:gd name="connsiteY1" fmla="*/ 2174272 h 2177136"/>
                <a:gd name="connsiteX2" fmla="*/ 2197199 w 3084580"/>
                <a:gd name="connsiteY2" fmla="*/ 94748 h 2177136"/>
                <a:gd name="connsiteX3" fmla="*/ 21815 w 3084580"/>
                <a:gd name="connsiteY3" fmla="*/ 448710 h 2177136"/>
                <a:gd name="connsiteX0" fmla="*/ 21815 w 3084580"/>
                <a:gd name="connsiteY0" fmla="*/ 137652 h 2315904"/>
                <a:gd name="connsiteX1" fmla="*/ 3023111 w 3084580"/>
                <a:gd name="connsiteY1" fmla="*/ 2313040 h 2315904"/>
                <a:gd name="connsiteX2" fmla="*/ 2197199 w 3084580"/>
                <a:gd name="connsiteY2" fmla="*/ 233516 h 2315904"/>
                <a:gd name="connsiteX3" fmla="*/ 21815 w 3084580"/>
                <a:gd name="connsiteY3" fmla="*/ 137652 h 2315904"/>
                <a:gd name="connsiteX0" fmla="*/ 0 w 3062765"/>
                <a:gd name="connsiteY0" fmla="*/ 174691 h 2352943"/>
                <a:gd name="connsiteX1" fmla="*/ 3001296 w 3062765"/>
                <a:gd name="connsiteY1" fmla="*/ 2350079 h 2352943"/>
                <a:gd name="connsiteX2" fmla="*/ 2175384 w 3062765"/>
                <a:gd name="connsiteY2" fmla="*/ 270555 h 2352943"/>
                <a:gd name="connsiteX3" fmla="*/ 0 w 3062765"/>
                <a:gd name="connsiteY3" fmla="*/ 174691 h 2352943"/>
                <a:gd name="connsiteX0" fmla="*/ 141168 w 3203933"/>
                <a:gd name="connsiteY0" fmla="*/ 174691 h 2352943"/>
                <a:gd name="connsiteX1" fmla="*/ 3142464 w 3203933"/>
                <a:gd name="connsiteY1" fmla="*/ 2350079 h 2352943"/>
                <a:gd name="connsiteX2" fmla="*/ 2316552 w 3203933"/>
                <a:gd name="connsiteY2" fmla="*/ 270555 h 2352943"/>
                <a:gd name="connsiteX3" fmla="*/ 141168 w 3203933"/>
                <a:gd name="connsiteY3" fmla="*/ 174691 h 2352943"/>
                <a:gd name="connsiteX0" fmla="*/ 144369 w 3207134"/>
                <a:gd name="connsiteY0" fmla="*/ 174691 h 2352943"/>
                <a:gd name="connsiteX1" fmla="*/ 3145665 w 3207134"/>
                <a:gd name="connsiteY1" fmla="*/ 2350079 h 2352943"/>
                <a:gd name="connsiteX2" fmla="*/ 2319753 w 3207134"/>
                <a:gd name="connsiteY2" fmla="*/ 270555 h 2352943"/>
                <a:gd name="connsiteX3" fmla="*/ 144369 w 3207134"/>
                <a:gd name="connsiteY3" fmla="*/ 174691 h 2352943"/>
                <a:gd name="connsiteX0" fmla="*/ 144369 w 3236451"/>
                <a:gd name="connsiteY0" fmla="*/ 174691 h 2350142"/>
                <a:gd name="connsiteX1" fmla="*/ 3145665 w 3236451"/>
                <a:gd name="connsiteY1" fmla="*/ 2350079 h 2350142"/>
                <a:gd name="connsiteX2" fmla="*/ 2319753 w 3236451"/>
                <a:gd name="connsiteY2" fmla="*/ 270555 h 2350142"/>
                <a:gd name="connsiteX3" fmla="*/ 144369 w 3236451"/>
                <a:gd name="connsiteY3" fmla="*/ 174691 h 2350142"/>
                <a:gd name="connsiteX0" fmla="*/ 245157 w 2947996"/>
                <a:gd name="connsiteY0" fmla="*/ 174691 h 2313272"/>
                <a:gd name="connsiteX1" fmla="*/ 2781879 w 2947996"/>
                <a:gd name="connsiteY1" fmla="*/ 2313208 h 2313272"/>
                <a:gd name="connsiteX2" fmla="*/ 2420541 w 2947996"/>
                <a:gd name="connsiteY2" fmla="*/ 270555 h 2313272"/>
                <a:gd name="connsiteX3" fmla="*/ 245157 w 2947996"/>
                <a:gd name="connsiteY3" fmla="*/ 174691 h 2313272"/>
                <a:gd name="connsiteX0" fmla="*/ 135330 w 2838169"/>
                <a:gd name="connsiteY0" fmla="*/ 174691 h 2413484"/>
                <a:gd name="connsiteX1" fmla="*/ 496662 w 2838169"/>
                <a:gd name="connsiteY1" fmla="*/ 1900252 h 2413484"/>
                <a:gd name="connsiteX2" fmla="*/ 2672052 w 2838169"/>
                <a:gd name="connsiteY2" fmla="*/ 2313208 h 2413484"/>
                <a:gd name="connsiteX3" fmla="*/ 2310714 w 2838169"/>
                <a:gd name="connsiteY3" fmla="*/ 270555 h 2413484"/>
                <a:gd name="connsiteX4" fmla="*/ 135330 w 2838169"/>
                <a:gd name="connsiteY4" fmla="*/ 174691 h 2413484"/>
                <a:gd name="connsiteX0" fmla="*/ 211449 w 2914288"/>
                <a:gd name="connsiteY0" fmla="*/ 174691 h 2424164"/>
                <a:gd name="connsiteX1" fmla="*/ 336806 w 2914288"/>
                <a:gd name="connsiteY1" fmla="*/ 1959245 h 2424164"/>
                <a:gd name="connsiteX2" fmla="*/ 2748171 w 2914288"/>
                <a:gd name="connsiteY2" fmla="*/ 2313208 h 2424164"/>
                <a:gd name="connsiteX3" fmla="*/ 2386833 w 2914288"/>
                <a:gd name="connsiteY3" fmla="*/ 270555 h 2424164"/>
                <a:gd name="connsiteX4" fmla="*/ 211449 w 2914288"/>
                <a:gd name="connsiteY4" fmla="*/ 174691 h 2424164"/>
                <a:gd name="connsiteX0" fmla="*/ 211449 w 2844804"/>
                <a:gd name="connsiteY0" fmla="*/ 491888 h 2741361"/>
                <a:gd name="connsiteX1" fmla="*/ 336806 w 2844804"/>
                <a:gd name="connsiteY1" fmla="*/ 2276442 h 2741361"/>
                <a:gd name="connsiteX2" fmla="*/ 2748171 w 2844804"/>
                <a:gd name="connsiteY2" fmla="*/ 2630405 h 2741361"/>
                <a:gd name="connsiteX3" fmla="*/ 1981252 w 2844804"/>
                <a:gd name="connsiteY3" fmla="*/ 101055 h 2741361"/>
                <a:gd name="connsiteX4" fmla="*/ 211449 w 2844804"/>
                <a:gd name="connsiteY4" fmla="*/ 491888 h 2741361"/>
                <a:gd name="connsiteX0" fmla="*/ 231594 w 2820704"/>
                <a:gd name="connsiteY0" fmla="*/ 673841 h 2716836"/>
                <a:gd name="connsiteX1" fmla="*/ 312706 w 2820704"/>
                <a:gd name="connsiteY1" fmla="*/ 2251917 h 2716836"/>
                <a:gd name="connsiteX2" fmla="*/ 2724071 w 2820704"/>
                <a:gd name="connsiteY2" fmla="*/ 2605880 h 2716836"/>
                <a:gd name="connsiteX3" fmla="*/ 1957152 w 2820704"/>
                <a:gd name="connsiteY3" fmla="*/ 76530 h 2716836"/>
                <a:gd name="connsiteX4" fmla="*/ 231594 w 2820704"/>
                <a:gd name="connsiteY4" fmla="*/ 673841 h 2716836"/>
                <a:gd name="connsiteX0" fmla="*/ 231594 w 2800960"/>
                <a:gd name="connsiteY0" fmla="*/ 673841 h 2563174"/>
                <a:gd name="connsiteX1" fmla="*/ 312706 w 2800960"/>
                <a:gd name="connsiteY1" fmla="*/ 2251917 h 2563174"/>
                <a:gd name="connsiteX2" fmla="*/ 2701949 w 2800960"/>
                <a:gd name="connsiteY2" fmla="*/ 2392029 h 2563174"/>
                <a:gd name="connsiteX3" fmla="*/ 1957152 w 2800960"/>
                <a:gd name="connsiteY3" fmla="*/ 76530 h 2563174"/>
                <a:gd name="connsiteX4" fmla="*/ 231594 w 2800960"/>
                <a:gd name="connsiteY4" fmla="*/ 673841 h 256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0960" h="2563174">
                  <a:moveTo>
                    <a:pt x="231594" y="673841"/>
                  </a:moveTo>
                  <a:cubicBezTo>
                    <a:pt x="-70748" y="945457"/>
                    <a:pt x="-110081" y="1895498"/>
                    <a:pt x="312706" y="2251917"/>
                  </a:cubicBezTo>
                  <a:cubicBezTo>
                    <a:pt x="735493" y="2608336"/>
                    <a:pt x="2399607" y="2663645"/>
                    <a:pt x="2701949" y="2392029"/>
                  </a:cubicBezTo>
                  <a:cubicBezTo>
                    <a:pt x="3036245" y="1991364"/>
                    <a:pt x="2457368" y="364124"/>
                    <a:pt x="1957152" y="76530"/>
                  </a:cubicBezTo>
                  <a:cubicBezTo>
                    <a:pt x="1456936" y="-211064"/>
                    <a:pt x="382764" y="383790"/>
                    <a:pt x="231594" y="673841"/>
                  </a:cubicBezTo>
                  <a:close/>
                </a:path>
              </a:pathLst>
            </a:custGeom>
            <a:solidFill>
              <a:srgbClr val="00B050">
                <a:alpha val="1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箭头连接符 9"/>
            <p:cNvCxnSpPr/>
            <p:nvPr/>
          </p:nvCxnSpPr>
          <p:spPr>
            <a:xfrm flipV="1">
              <a:off x="4499572" y="1308915"/>
              <a:ext cx="0" cy="2408117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10"/>
            <p:cNvCxnSpPr>
              <a:cxnSpLocks/>
            </p:cNvCxnSpPr>
            <p:nvPr/>
          </p:nvCxnSpPr>
          <p:spPr>
            <a:xfrm>
              <a:off x="4152302" y="3488232"/>
              <a:ext cx="3323015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headEnd type="none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任意多边形: 形状 11"/>
            <p:cNvSpPr/>
            <p:nvPr/>
          </p:nvSpPr>
          <p:spPr>
            <a:xfrm>
              <a:off x="4568273" y="1357814"/>
              <a:ext cx="2707859" cy="2054766"/>
            </a:xfrm>
            <a:custGeom>
              <a:avLst/>
              <a:gdLst>
                <a:gd name="connsiteX0" fmla="*/ 177 w 3431028"/>
                <a:gd name="connsiteY0" fmla="*/ 430992 h 2677713"/>
                <a:gd name="connsiteX1" fmla="*/ 280396 w 3431028"/>
                <a:gd name="connsiteY1" fmla="*/ 1426508 h 2677713"/>
                <a:gd name="connsiteX2" fmla="*/ 1128429 w 3431028"/>
                <a:gd name="connsiteY2" fmla="*/ 2370405 h 2677713"/>
                <a:gd name="connsiteX3" fmla="*/ 3178454 w 3431028"/>
                <a:gd name="connsiteY3" fmla="*/ 2606379 h 2677713"/>
                <a:gd name="connsiteX4" fmla="*/ 3230074 w 3431028"/>
                <a:gd name="connsiteY4" fmla="*/ 1227405 h 2677713"/>
                <a:gd name="connsiteX5" fmla="*/ 1651996 w 3431028"/>
                <a:gd name="connsiteY5" fmla="*/ 106528 h 2677713"/>
                <a:gd name="connsiteX6" fmla="*/ 309893 w 3431028"/>
                <a:gd name="connsiteY6" fmla="*/ 84405 h 2677713"/>
                <a:gd name="connsiteX7" fmla="*/ 177 w 3431028"/>
                <a:gd name="connsiteY7" fmla="*/ 430992 h 2677713"/>
                <a:gd name="connsiteX0" fmla="*/ 177 w 3431028"/>
                <a:gd name="connsiteY0" fmla="*/ 430992 h 2677713"/>
                <a:gd name="connsiteX1" fmla="*/ 280396 w 3431028"/>
                <a:gd name="connsiteY1" fmla="*/ 1426508 h 2677713"/>
                <a:gd name="connsiteX2" fmla="*/ 1128429 w 3431028"/>
                <a:gd name="connsiteY2" fmla="*/ 2370405 h 2677713"/>
                <a:gd name="connsiteX3" fmla="*/ 3178454 w 3431028"/>
                <a:gd name="connsiteY3" fmla="*/ 2606379 h 2677713"/>
                <a:gd name="connsiteX4" fmla="*/ 3230074 w 3431028"/>
                <a:gd name="connsiteY4" fmla="*/ 1227405 h 2677713"/>
                <a:gd name="connsiteX5" fmla="*/ 1651996 w 3431028"/>
                <a:gd name="connsiteY5" fmla="*/ 106528 h 2677713"/>
                <a:gd name="connsiteX6" fmla="*/ 309893 w 3431028"/>
                <a:gd name="connsiteY6" fmla="*/ 84405 h 2677713"/>
                <a:gd name="connsiteX7" fmla="*/ 177 w 3431028"/>
                <a:gd name="connsiteY7" fmla="*/ 430992 h 2677713"/>
                <a:gd name="connsiteX0" fmla="*/ 1 w 3430852"/>
                <a:gd name="connsiteY0" fmla="*/ 430992 h 2675796"/>
                <a:gd name="connsiteX1" fmla="*/ 310700 w 3430852"/>
                <a:gd name="connsiteY1" fmla="*/ 1502708 h 2675796"/>
                <a:gd name="connsiteX2" fmla="*/ 1128253 w 3430852"/>
                <a:gd name="connsiteY2" fmla="*/ 2370405 h 2675796"/>
                <a:gd name="connsiteX3" fmla="*/ 3178278 w 3430852"/>
                <a:gd name="connsiteY3" fmla="*/ 2606379 h 2675796"/>
                <a:gd name="connsiteX4" fmla="*/ 3229898 w 3430852"/>
                <a:gd name="connsiteY4" fmla="*/ 1227405 h 2675796"/>
                <a:gd name="connsiteX5" fmla="*/ 1651820 w 3430852"/>
                <a:gd name="connsiteY5" fmla="*/ 106528 h 2675796"/>
                <a:gd name="connsiteX6" fmla="*/ 309717 w 3430852"/>
                <a:gd name="connsiteY6" fmla="*/ 84405 h 2675796"/>
                <a:gd name="connsiteX7" fmla="*/ 1 w 3430852"/>
                <a:gd name="connsiteY7" fmla="*/ 430992 h 2675796"/>
                <a:gd name="connsiteX0" fmla="*/ 1 w 3430852"/>
                <a:gd name="connsiteY0" fmla="*/ 430992 h 2675796"/>
                <a:gd name="connsiteX1" fmla="*/ 310700 w 3430852"/>
                <a:gd name="connsiteY1" fmla="*/ 1502708 h 2675796"/>
                <a:gd name="connsiteX2" fmla="*/ 1128253 w 3430852"/>
                <a:gd name="connsiteY2" fmla="*/ 2370405 h 2675796"/>
                <a:gd name="connsiteX3" fmla="*/ 3178278 w 3430852"/>
                <a:gd name="connsiteY3" fmla="*/ 2606379 h 2675796"/>
                <a:gd name="connsiteX4" fmla="*/ 3229898 w 3430852"/>
                <a:gd name="connsiteY4" fmla="*/ 1227405 h 2675796"/>
                <a:gd name="connsiteX5" fmla="*/ 1651820 w 3430852"/>
                <a:gd name="connsiteY5" fmla="*/ 106528 h 2675796"/>
                <a:gd name="connsiteX6" fmla="*/ 309717 w 3430852"/>
                <a:gd name="connsiteY6" fmla="*/ 84405 h 2675796"/>
                <a:gd name="connsiteX7" fmla="*/ 1 w 3430852"/>
                <a:gd name="connsiteY7" fmla="*/ 430992 h 2675796"/>
                <a:gd name="connsiteX0" fmla="*/ 1 w 3430852"/>
                <a:gd name="connsiteY0" fmla="*/ 430992 h 2675796"/>
                <a:gd name="connsiteX1" fmla="*/ 310700 w 3430852"/>
                <a:gd name="connsiteY1" fmla="*/ 1502708 h 2675796"/>
                <a:gd name="connsiteX2" fmla="*/ 1128253 w 3430852"/>
                <a:gd name="connsiteY2" fmla="*/ 2370405 h 2675796"/>
                <a:gd name="connsiteX3" fmla="*/ 3178278 w 3430852"/>
                <a:gd name="connsiteY3" fmla="*/ 2606379 h 2675796"/>
                <a:gd name="connsiteX4" fmla="*/ 3229898 w 3430852"/>
                <a:gd name="connsiteY4" fmla="*/ 1227405 h 2675796"/>
                <a:gd name="connsiteX5" fmla="*/ 1651820 w 3430852"/>
                <a:gd name="connsiteY5" fmla="*/ 106528 h 2675796"/>
                <a:gd name="connsiteX6" fmla="*/ 309717 w 3430852"/>
                <a:gd name="connsiteY6" fmla="*/ 84405 h 2675796"/>
                <a:gd name="connsiteX7" fmla="*/ 1 w 3430852"/>
                <a:gd name="connsiteY7" fmla="*/ 430992 h 2675796"/>
                <a:gd name="connsiteX0" fmla="*/ 1 w 3430852"/>
                <a:gd name="connsiteY0" fmla="*/ 430992 h 2675796"/>
                <a:gd name="connsiteX1" fmla="*/ 310700 w 3430852"/>
                <a:gd name="connsiteY1" fmla="*/ 1502708 h 2675796"/>
                <a:gd name="connsiteX2" fmla="*/ 1128253 w 3430852"/>
                <a:gd name="connsiteY2" fmla="*/ 2370405 h 2675796"/>
                <a:gd name="connsiteX3" fmla="*/ 3178278 w 3430852"/>
                <a:gd name="connsiteY3" fmla="*/ 2606379 h 2675796"/>
                <a:gd name="connsiteX4" fmla="*/ 3229898 w 3430852"/>
                <a:gd name="connsiteY4" fmla="*/ 1227405 h 2675796"/>
                <a:gd name="connsiteX5" fmla="*/ 1651820 w 3430852"/>
                <a:gd name="connsiteY5" fmla="*/ 106528 h 2675796"/>
                <a:gd name="connsiteX6" fmla="*/ 309717 w 3430852"/>
                <a:gd name="connsiteY6" fmla="*/ 84405 h 2675796"/>
                <a:gd name="connsiteX7" fmla="*/ 1 w 3430852"/>
                <a:gd name="connsiteY7" fmla="*/ 430992 h 2675796"/>
                <a:gd name="connsiteX0" fmla="*/ 0 w 3430851"/>
                <a:gd name="connsiteY0" fmla="*/ 364067 h 2608871"/>
                <a:gd name="connsiteX1" fmla="*/ 310699 w 3430851"/>
                <a:gd name="connsiteY1" fmla="*/ 1435783 h 2608871"/>
                <a:gd name="connsiteX2" fmla="*/ 1128252 w 3430851"/>
                <a:gd name="connsiteY2" fmla="*/ 2303480 h 2608871"/>
                <a:gd name="connsiteX3" fmla="*/ 3178277 w 3430851"/>
                <a:gd name="connsiteY3" fmla="*/ 2539454 h 2608871"/>
                <a:gd name="connsiteX4" fmla="*/ 3229897 w 3430851"/>
                <a:gd name="connsiteY4" fmla="*/ 1160480 h 2608871"/>
                <a:gd name="connsiteX5" fmla="*/ 1651819 w 3430851"/>
                <a:gd name="connsiteY5" fmla="*/ 39603 h 2608871"/>
                <a:gd name="connsiteX6" fmla="*/ 0 w 3430851"/>
                <a:gd name="connsiteY6" fmla="*/ 364067 h 2608871"/>
                <a:gd name="connsiteX0" fmla="*/ 22675 w 3453526"/>
                <a:gd name="connsiteY0" fmla="*/ 402129 h 2646933"/>
                <a:gd name="connsiteX1" fmla="*/ 333374 w 3453526"/>
                <a:gd name="connsiteY1" fmla="*/ 1473845 h 2646933"/>
                <a:gd name="connsiteX2" fmla="*/ 1150927 w 3453526"/>
                <a:gd name="connsiteY2" fmla="*/ 2341542 h 2646933"/>
                <a:gd name="connsiteX3" fmla="*/ 3200952 w 3453526"/>
                <a:gd name="connsiteY3" fmla="*/ 2577516 h 2646933"/>
                <a:gd name="connsiteX4" fmla="*/ 3252572 w 3453526"/>
                <a:gd name="connsiteY4" fmla="*/ 1198542 h 2646933"/>
                <a:gd name="connsiteX5" fmla="*/ 1674494 w 3453526"/>
                <a:gd name="connsiteY5" fmla="*/ 77665 h 2646933"/>
                <a:gd name="connsiteX6" fmla="*/ 22675 w 3453526"/>
                <a:gd name="connsiteY6" fmla="*/ 402129 h 2646933"/>
                <a:gd name="connsiteX0" fmla="*/ 22675 w 3453526"/>
                <a:gd name="connsiteY0" fmla="*/ 402129 h 2646933"/>
                <a:gd name="connsiteX1" fmla="*/ 333374 w 3453526"/>
                <a:gd name="connsiteY1" fmla="*/ 1473845 h 2646933"/>
                <a:gd name="connsiteX2" fmla="*/ 1150927 w 3453526"/>
                <a:gd name="connsiteY2" fmla="*/ 2341542 h 2646933"/>
                <a:gd name="connsiteX3" fmla="*/ 3200952 w 3453526"/>
                <a:gd name="connsiteY3" fmla="*/ 2577516 h 2646933"/>
                <a:gd name="connsiteX4" fmla="*/ 3252572 w 3453526"/>
                <a:gd name="connsiteY4" fmla="*/ 1198542 h 2646933"/>
                <a:gd name="connsiteX5" fmla="*/ 1674494 w 3453526"/>
                <a:gd name="connsiteY5" fmla="*/ 77665 h 2646933"/>
                <a:gd name="connsiteX6" fmla="*/ 22675 w 3453526"/>
                <a:gd name="connsiteY6" fmla="*/ 402129 h 2646933"/>
                <a:gd name="connsiteX0" fmla="*/ 4445 w 3435296"/>
                <a:gd name="connsiteY0" fmla="*/ 403991 h 2648795"/>
                <a:gd name="connsiteX1" fmla="*/ 315144 w 3435296"/>
                <a:gd name="connsiteY1" fmla="*/ 1475707 h 2648795"/>
                <a:gd name="connsiteX2" fmla="*/ 1132697 w 3435296"/>
                <a:gd name="connsiteY2" fmla="*/ 2343404 h 2648795"/>
                <a:gd name="connsiteX3" fmla="*/ 3182722 w 3435296"/>
                <a:gd name="connsiteY3" fmla="*/ 2579378 h 2648795"/>
                <a:gd name="connsiteX4" fmla="*/ 3234342 w 3435296"/>
                <a:gd name="connsiteY4" fmla="*/ 1200404 h 2648795"/>
                <a:gd name="connsiteX5" fmla="*/ 1656264 w 3435296"/>
                <a:gd name="connsiteY5" fmla="*/ 79527 h 2648795"/>
                <a:gd name="connsiteX6" fmla="*/ 4445 w 3435296"/>
                <a:gd name="connsiteY6" fmla="*/ 403991 h 2648795"/>
                <a:gd name="connsiteX0" fmla="*/ 4445 w 3381876"/>
                <a:gd name="connsiteY0" fmla="*/ 403991 h 2688616"/>
                <a:gd name="connsiteX1" fmla="*/ 315144 w 3381876"/>
                <a:gd name="connsiteY1" fmla="*/ 1475707 h 2688616"/>
                <a:gd name="connsiteX2" fmla="*/ 1132697 w 3381876"/>
                <a:gd name="connsiteY2" fmla="*/ 2343404 h 2688616"/>
                <a:gd name="connsiteX3" fmla="*/ 3076042 w 3381876"/>
                <a:gd name="connsiteY3" fmla="*/ 2625098 h 2688616"/>
                <a:gd name="connsiteX4" fmla="*/ 3234342 w 3381876"/>
                <a:gd name="connsiteY4" fmla="*/ 1200404 h 2688616"/>
                <a:gd name="connsiteX5" fmla="*/ 1656264 w 3381876"/>
                <a:gd name="connsiteY5" fmla="*/ 79527 h 2688616"/>
                <a:gd name="connsiteX6" fmla="*/ 4445 w 3381876"/>
                <a:gd name="connsiteY6" fmla="*/ 403991 h 2688616"/>
                <a:gd name="connsiteX0" fmla="*/ 4445 w 3391268"/>
                <a:gd name="connsiteY0" fmla="*/ 403991 h 2638801"/>
                <a:gd name="connsiteX1" fmla="*/ 315144 w 3391268"/>
                <a:gd name="connsiteY1" fmla="*/ 1475707 h 2638801"/>
                <a:gd name="connsiteX2" fmla="*/ 1132697 w 3391268"/>
                <a:gd name="connsiteY2" fmla="*/ 2343404 h 2638801"/>
                <a:gd name="connsiteX3" fmla="*/ 3076042 w 3391268"/>
                <a:gd name="connsiteY3" fmla="*/ 2625098 h 2638801"/>
                <a:gd name="connsiteX4" fmla="*/ 3234342 w 3391268"/>
                <a:gd name="connsiteY4" fmla="*/ 1200404 h 2638801"/>
                <a:gd name="connsiteX5" fmla="*/ 1656264 w 3391268"/>
                <a:gd name="connsiteY5" fmla="*/ 79527 h 2638801"/>
                <a:gd name="connsiteX6" fmla="*/ 4445 w 3391268"/>
                <a:gd name="connsiteY6" fmla="*/ 403991 h 2638801"/>
                <a:gd name="connsiteX0" fmla="*/ 4445 w 3373318"/>
                <a:gd name="connsiteY0" fmla="*/ 403991 h 2691876"/>
                <a:gd name="connsiteX1" fmla="*/ 315144 w 3373318"/>
                <a:gd name="connsiteY1" fmla="*/ 1475707 h 2691876"/>
                <a:gd name="connsiteX2" fmla="*/ 1307957 w 3373318"/>
                <a:gd name="connsiteY2" fmla="*/ 2358644 h 2691876"/>
                <a:gd name="connsiteX3" fmla="*/ 3076042 w 3373318"/>
                <a:gd name="connsiteY3" fmla="*/ 2625098 h 2691876"/>
                <a:gd name="connsiteX4" fmla="*/ 3234342 w 3373318"/>
                <a:gd name="connsiteY4" fmla="*/ 1200404 h 2691876"/>
                <a:gd name="connsiteX5" fmla="*/ 1656264 w 3373318"/>
                <a:gd name="connsiteY5" fmla="*/ 79527 h 2691876"/>
                <a:gd name="connsiteX6" fmla="*/ 4445 w 3373318"/>
                <a:gd name="connsiteY6" fmla="*/ 403991 h 2691876"/>
                <a:gd name="connsiteX0" fmla="*/ 4445 w 3450053"/>
                <a:gd name="connsiteY0" fmla="*/ 403991 h 2648997"/>
                <a:gd name="connsiteX1" fmla="*/ 315144 w 3450053"/>
                <a:gd name="connsiteY1" fmla="*/ 1475707 h 2648997"/>
                <a:gd name="connsiteX2" fmla="*/ 1307957 w 3450053"/>
                <a:gd name="connsiteY2" fmla="*/ 2358644 h 2648997"/>
                <a:gd name="connsiteX3" fmla="*/ 3076042 w 3450053"/>
                <a:gd name="connsiteY3" fmla="*/ 2625098 h 2648997"/>
                <a:gd name="connsiteX4" fmla="*/ 3234342 w 3450053"/>
                <a:gd name="connsiteY4" fmla="*/ 1200404 h 2648997"/>
                <a:gd name="connsiteX5" fmla="*/ 1656264 w 3450053"/>
                <a:gd name="connsiteY5" fmla="*/ 79527 h 2648997"/>
                <a:gd name="connsiteX6" fmla="*/ 4445 w 3450053"/>
                <a:gd name="connsiteY6" fmla="*/ 403991 h 264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50053" h="2648997">
                  <a:moveTo>
                    <a:pt x="4445" y="403991"/>
                  </a:moveTo>
                  <a:cubicBezTo>
                    <a:pt x="-28575" y="872908"/>
                    <a:pt x="127102" y="1152471"/>
                    <a:pt x="315144" y="1475707"/>
                  </a:cubicBezTo>
                  <a:cubicBezTo>
                    <a:pt x="434606" y="1798943"/>
                    <a:pt x="847807" y="2167079"/>
                    <a:pt x="1307957" y="2358644"/>
                  </a:cubicBezTo>
                  <a:cubicBezTo>
                    <a:pt x="1768107" y="2550209"/>
                    <a:pt x="2526378" y="2711458"/>
                    <a:pt x="3076042" y="2625098"/>
                  </a:cubicBezTo>
                  <a:cubicBezTo>
                    <a:pt x="3625706" y="2538738"/>
                    <a:pt x="3470972" y="1624666"/>
                    <a:pt x="3234342" y="1200404"/>
                  </a:cubicBezTo>
                  <a:cubicBezTo>
                    <a:pt x="2997712" y="776142"/>
                    <a:pt x="2142961" y="270027"/>
                    <a:pt x="1656264" y="79527"/>
                  </a:cubicBezTo>
                  <a:cubicBezTo>
                    <a:pt x="1117948" y="-53208"/>
                    <a:pt x="37465" y="-64926"/>
                    <a:pt x="4445" y="40399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2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12"/>
            <p:cNvSpPr/>
            <p:nvPr/>
          </p:nvSpPr>
          <p:spPr>
            <a:xfrm>
              <a:off x="1963975" y="1904332"/>
              <a:ext cx="83731" cy="945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13"/>
            <p:cNvSpPr/>
            <p:nvPr/>
          </p:nvSpPr>
          <p:spPr>
            <a:xfrm>
              <a:off x="1882194" y="1774297"/>
              <a:ext cx="919902" cy="1773198"/>
            </a:xfrm>
            <a:custGeom>
              <a:avLst/>
              <a:gdLst>
                <a:gd name="connsiteX0" fmla="*/ 174204 w 1187684"/>
                <a:gd name="connsiteY0" fmla="*/ 0 h 1874520"/>
                <a:gd name="connsiteX1" fmla="*/ 37044 w 1187684"/>
                <a:gd name="connsiteY1" fmla="*/ 723900 h 1874520"/>
                <a:gd name="connsiteX2" fmla="*/ 768564 w 1187684"/>
                <a:gd name="connsiteY2" fmla="*/ 1028700 h 1874520"/>
                <a:gd name="connsiteX3" fmla="*/ 1187664 w 1187684"/>
                <a:gd name="connsiteY3" fmla="*/ 1272540 h 1874520"/>
                <a:gd name="connsiteX4" fmla="*/ 753324 w 1187684"/>
                <a:gd name="connsiteY4" fmla="*/ 1874520 h 1874520"/>
                <a:gd name="connsiteX0" fmla="*/ 248977 w 1171017"/>
                <a:gd name="connsiteY0" fmla="*/ 0 h 2125980"/>
                <a:gd name="connsiteX1" fmla="*/ 20377 w 1171017"/>
                <a:gd name="connsiteY1" fmla="*/ 975360 h 2125980"/>
                <a:gd name="connsiteX2" fmla="*/ 751897 w 1171017"/>
                <a:gd name="connsiteY2" fmla="*/ 1280160 h 2125980"/>
                <a:gd name="connsiteX3" fmla="*/ 1170997 w 1171017"/>
                <a:gd name="connsiteY3" fmla="*/ 1524000 h 2125980"/>
                <a:gd name="connsiteX4" fmla="*/ 736657 w 1171017"/>
                <a:gd name="connsiteY4" fmla="*/ 2125980 h 2125980"/>
                <a:gd name="connsiteX0" fmla="*/ 248977 w 1172037"/>
                <a:gd name="connsiteY0" fmla="*/ 0 h 2286000"/>
                <a:gd name="connsiteX1" fmla="*/ 20377 w 1172037"/>
                <a:gd name="connsiteY1" fmla="*/ 975360 h 2286000"/>
                <a:gd name="connsiteX2" fmla="*/ 751897 w 1172037"/>
                <a:gd name="connsiteY2" fmla="*/ 1280160 h 2286000"/>
                <a:gd name="connsiteX3" fmla="*/ 1170997 w 1172037"/>
                <a:gd name="connsiteY3" fmla="*/ 1524000 h 2286000"/>
                <a:gd name="connsiteX4" fmla="*/ 637597 w 1172037"/>
                <a:gd name="connsiteY4" fmla="*/ 228600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037" h="2286000">
                  <a:moveTo>
                    <a:pt x="248977" y="0"/>
                  </a:moveTo>
                  <a:cubicBezTo>
                    <a:pt x="130867" y="276225"/>
                    <a:pt x="-63443" y="762000"/>
                    <a:pt x="20377" y="975360"/>
                  </a:cubicBezTo>
                  <a:cubicBezTo>
                    <a:pt x="104197" y="1188720"/>
                    <a:pt x="560127" y="1188720"/>
                    <a:pt x="751897" y="1280160"/>
                  </a:cubicBezTo>
                  <a:cubicBezTo>
                    <a:pt x="943667" y="1371600"/>
                    <a:pt x="1190047" y="1356360"/>
                    <a:pt x="1170997" y="1524000"/>
                  </a:cubicBezTo>
                  <a:cubicBezTo>
                    <a:pt x="1151947" y="1691640"/>
                    <a:pt x="853497" y="2055495"/>
                    <a:pt x="637597" y="2286000"/>
                  </a:cubicBezTo>
                </a:path>
              </a:pathLst>
            </a:cu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14"/>
            <p:cNvSpPr/>
            <p:nvPr/>
          </p:nvSpPr>
          <p:spPr>
            <a:xfrm>
              <a:off x="1827246" y="2378710"/>
              <a:ext cx="83731" cy="945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15"/>
            <p:cNvSpPr/>
            <p:nvPr/>
          </p:nvSpPr>
          <p:spPr>
            <a:xfrm>
              <a:off x="2298187" y="2677865"/>
              <a:ext cx="83731" cy="945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16"/>
            <p:cNvSpPr/>
            <p:nvPr/>
          </p:nvSpPr>
          <p:spPr>
            <a:xfrm>
              <a:off x="2759429" y="2901518"/>
              <a:ext cx="83731" cy="945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17"/>
            <p:cNvSpPr/>
            <p:nvPr/>
          </p:nvSpPr>
          <p:spPr>
            <a:xfrm>
              <a:off x="2457098" y="3361333"/>
              <a:ext cx="83731" cy="945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18"/>
            <p:cNvSpPr txBox="1"/>
            <p:nvPr/>
          </p:nvSpPr>
          <p:spPr>
            <a:xfrm>
              <a:off x="1115616" y="1240086"/>
              <a:ext cx="1079563" cy="287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Search Space</a:t>
              </a:r>
              <a:endParaRPr lang="zh-CN" altLang="en-US" i="1" dirty="0"/>
            </a:p>
          </p:txBody>
        </p:sp>
        <p:sp>
          <p:nvSpPr>
            <p:cNvPr id="36" name="文本框 19"/>
            <p:cNvSpPr txBox="1"/>
            <p:nvPr/>
          </p:nvSpPr>
          <p:spPr>
            <a:xfrm>
              <a:off x="6228184" y="1244384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Feasible objective region</a:t>
              </a:r>
              <a:endParaRPr lang="zh-CN" altLang="en-US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21"/>
                <p:cNvSpPr txBox="1"/>
                <p:nvPr/>
              </p:nvSpPr>
              <p:spPr>
                <a:xfrm>
                  <a:off x="7288375" y="3502170"/>
                  <a:ext cx="200248" cy="2148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8375" y="3502170"/>
                  <a:ext cx="200248" cy="21486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48485" r="-24242" b="-7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24"/>
                <p:cNvSpPr txBox="1"/>
                <p:nvPr/>
              </p:nvSpPr>
              <p:spPr>
                <a:xfrm>
                  <a:off x="4211721" y="1229439"/>
                  <a:ext cx="204425" cy="2148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8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721" y="1229439"/>
                  <a:ext cx="204425" cy="21486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47059" r="-23529" b="-7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任意多边形: 形状 26"/>
            <p:cNvSpPr/>
            <p:nvPr/>
          </p:nvSpPr>
          <p:spPr>
            <a:xfrm>
              <a:off x="4560716" y="1617223"/>
              <a:ext cx="2268680" cy="1785019"/>
            </a:xfrm>
            <a:custGeom>
              <a:avLst/>
              <a:gdLst>
                <a:gd name="connsiteX0" fmla="*/ 0 w 3025140"/>
                <a:gd name="connsiteY0" fmla="*/ 0 h 2319552"/>
                <a:gd name="connsiteX1" fmla="*/ 502920 w 3025140"/>
                <a:gd name="connsiteY1" fmla="*/ 1524000 h 2319552"/>
                <a:gd name="connsiteX2" fmla="*/ 1958340 w 3025140"/>
                <a:gd name="connsiteY2" fmla="*/ 2225040 h 2319552"/>
                <a:gd name="connsiteX3" fmla="*/ 3025140 w 3025140"/>
                <a:gd name="connsiteY3" fmla="*/ 2293620 h 2319552"/>
                <a:gd name="connsiteX0" fmla="*/ 0 w 3025140"/>
                <a:gd name="connsiteY0" fmla="*/ 0 h 2319552"/>
                <a:gd name="connsiteX1" fmla="*/ 579120 w 3025140"/>
                <a:gd name="connsiteY1" fmla="*/ 1524000 h 2319552"/>
                <a:gd name="connsiteX2" fmla="*/ 1958340 w 3025140"/>
                <a:gd name="connsiteY2" fmla="*/ 2225040 h 2319552"/>
                <a:gd name="connsiteX3" fmla="*/ 3025140 w 3025140"/>
                <a:gd name="connsiteY3" fmla="*/ 2293620 h 2319552"/>
                <a:gd name="connsiteX0" fmla="*/ 0 w 3025140"/>
                <a:gd name="connsiteY0" fmla="*/ 0 h 2319552"/>
                <a:gd name="connsiteX1" fmla="*/ 579120 w 3025140"/>
                <a:gd name="connsiteY1" fmla="*/ 1524000 h 2319552"/>
                <a:gd name="connsiteX2" fmla="*/ 1958340 w 3025140"/>
                <a:gd name="connsiteY2" fmla="*/ 2225040 h 2319552"/>
                <a:gd name="connsiteX3" fmla="*/ 3025140 w 3025140"/>
                <a:gd name="connsiteY3" fmla="*/ 2293620 h 2319552"/>
                <a:gd name="connsiteX0" fmla="*/ 0 w 3025140"/>
                <a:gd name="connsiteY0" fmla="*/ 0 h 2319552"/>
                <a:gd name="connsiteX1" fmla="*/ 579120 w 3025140"/>
                <a:gd name="connsiteY1" fmla="*/ 1524000 h 2319552"/>
                <a:gd name="connsiteX2" fmla="*/ 1958340 w 3025140"/>
                <a:gd name="connsiteY2" fmla="*/ 2225040 h 2319552"/>
                <a:gd name="connsiteX3" fmla="*/ 3025140 w 3025140"/>
                <a:gd name="connsiteY3" fmla="*/ 2293620 h 2319552"/>
                <a:gd name="connsiteX0" fmla="*/ 0 w 3025140"/>
                <a:gd name="connsiteY0" fmla="*/ 0 h 2319552"/>
                <a:gd name="connsiteX1" fmla="*/ 579120 w 3025140"/>
                <a:gd name="connsiteY1" fmla="*/ 1524000 h 2319552"/>
                <a:gd name="connsiteX2" fmla="*/ 1958340 w 3025140"/>
                <a:gd name="connsiteY2" fmla="*/ 2225040 h 2319552"/>
                <a:gd name="connsiteX3" fmla="*/ 3025140 w 3025140"/>
                <a:gd name="connsiteY3" fmla="*/ 2293620 h 2319552"/>
                <a:gd name="connsiteX0" fmla="*/ 0 w 3025140"/>
                <a:gd name="connsiteY0" fmla="*/ 0 h 2335790"/>
                <a:gd name="connsiteX1" fmla="*/ 579120 w 3025140"/>
                <a:gd name="connsiteY1" fmla="*/ 1524000 h 2335790"/>
                <a:gd name="connsiteX2" fmla="*/ 1958340 w 3025140"/>
                <a:gd name="connsiteY2" fmla="*/ 2225040 h 2335790"/>
                <a:gd name="connsiteX3" fmla="*/ 3025140 w 3025140"/>
                <a:gd name="connsiteY3" fmla="*/ 2293620 h 2335790"/>
                <a:gd name="connsiteX0" fmla="*/ 0 w 3025140"/>
                <a:gd name="connsiteY0" fmla="*/ 0 h 2344696"/>
                <a:gd name="connsiteX1" fmla="*/ 579120 w 3025140"/>
                <a:gd name="connsiteY1" fmla="*/ 1524000 h 2344696"/>
                <a:gd name="connsiteX2" fmla="*/ 1958340 w 3025140"/>
                <a:gd name="connsiteY2" fmla="*/ 2225040 h 2344696"/>
                <a:gd name="connsiteX3" fmla="*/ 3025140 w 3025140"/>
                <a:gd name="connsiteY3" fmla="*/ 2293620 h 2344696"/>
                <a:gd name="connsiteX0" fmla="*/ 0 w 3025140"/>
                <a:gd name="connsiteY0" fmla="*/ 0 h 2342056"/>
                <a:gd name="connsiteX1" fmla="*/ 579120 w 3025140"/>
                <a:gd name="connsiteY1" fmla="*/ 1524000 h 2342056"/>
                <a:gd name="connsiteX2" fmla="*/ 1958340 w 3025140"/>
                <a:gd name="connsiteY2" fmla="*/ 2225040 h 2342056"/>
                <a:gd name="connsiteX3" fmla="*/ 3025140 w 3025140"/>
                <a:gd name="connsiteY3" fmla="*/ 2293620 h 2342056"/>
                <a:gd name="connsiteX0" fmla="*/ 0 w 2865120"/>
                <a:gd name="connsiteY0" fmla="*/ 0 h 2350170"/>
                <a:gd name="connsiteX1" fmla="*/ 579120 w 2865120"/>
                <a:gd name="connsiteY1" fmla="*/ 1524000 h 2350170"/>
                <a:gd name="connsiteX2" fmla="*/ 1958340 w 2865120"/>
                <a:gd name="connsiteY2" fmla="*/ 2225040 h 2350170"/>
                <a:gd name="connsiteX3" fmla="*/ 2865120 w 2865120"/>
                <a:gd name="connsiteY3" fmla="*/ 2339340 h 2350170"/>
                <a:gd name="connsiteX0" fmla="*/ 0 w 2865120"/>
                <a:gd name="connsiteY0" fmla="*/ 0 h 2339340"/>
                <a:gd name="connsiteX1" fmla="*/ 579120 w 2865120"/>
                <a:gd name="connsiteY1" fmla="*/ 1524000 h 2339340"/>
                <a:gd name="connsiteX2" fmla="*/ 1958340 w 2865120"/>
                <a:gd name="connsiteY2" fmla="*/ 2225040 h 2339340"/>
                <a:gd name="connsiteX3" fmla="*/ 2865120 w 2865120"/>
                <a:gd name="connsiteY3" fmla="*/ 2339340 h 2339340"/>
                <a:gd name="connsiteX0" fmla="*/ 0 w 2865120"/>
                <a:gd name="connsiteY0" fmla="*/ 0 h 2339340"/>
                <a:gd name="connsiteX1" fmla="*/ 579120 w 2865120"/>
                <a:gd name="connsiteY1" fmla="*/ 1524000 h 2339340"/>
                <a:gd name="connsiteX2" fmla="*/ 1958340 w 2865120"/>
                <a:gd name="connsiteY2" fmla="*/ 2225040 h 2339340"/>
                <a:gd name="connsiteX3" fmla="*/ 2865120 w 2865120"/>
                <a:gd name="connsiteY3" fmla="*/ 2339340 h 2339340"/>
                <a:gd name="connsiteX0" fmla="*/ 0 w 2865120"/>
                <a:gd name="connsiteY0" fmla="*/ 0 h 2339340"/>
                <a:gd name="connsiteX1" fmla="*/ 579120 w 2865120"/>
                <a:gd name="connsiteY1" fmla="*/ 1524000 h 2339340"/>
                <a:gd name="connsiteX2" fmla="*/ 1958340 w 2865120"/>
                <a:gd name="connsiteY2" fmla="*/ 2225040 h 2339340"/>
                <a:gd name="connsiteX3" fmla="*/ 2865120 w 2865120"/>
                <a:gd name="connsiteY3" fmla="*/ 2339340 h 2339340"/>
                <a:gd name="connsiteX0" fmla="*/ 0 w 2865120"/>
                <a:gd name="connsiteY0" fmla="*/ 0 h 2339340"/>
                <a:gd name="connsiteX1" fmla="*/ 579120 w 2865120"/>
                <a:gd name="connsiteY1" fmla="*/ 1524000 h 2339340"/>
                <a:gd name="connsiteX2" fmla="*/ 1958340 w 2865120"/>
                <a:gd name="connsiteY2" fmla="*/ 2225040 h 2339340"/>
                <a:gd name="connsiteX3" fmla="*/ 2865120 w 2865120"/>
                <a:gd name="connsiteY3" fmla="*/ 2339340 h 2339340"/>
                <a:gd name="connsiteX0" fmla="*/ 0 w 2865120"/>
                <a:gd name="connsiteY0" fmla="*/ 0 h 2339340"/>
                <a:gd name="connsiteX1" fmla="*/ 579120 w 2865120"/>
                <a:gd name="connsiteY1" fmla="*/ 1524000 h 2339340"/>
                <a:gd name="connsiteX2" fmla="*/ 1935480 w 2865120"/>
                <a:gd name="connsiteY2" fmla="*/ 2225040 h 2339340"/>
                <a:gd name="connsiteX3" fmla="*/ 2865120 w 2865120"/>
                <a:gd name="connsiteY3" fmla="*/ 2339340 h 2339340"/>
                <a:gd name="connsiteX0" fmla="*/ 0 w 2865120"/>
                <a:gd name="connsiteY0" fmla="*/ 0 h 2339340"/>
                <a:gd name="connsiteX1" fmla="*/ 579120 w 2865120"/>
                <a:gd name="connsiteY1" fmla="*/ 1524000 h 2339340"/>
                <a:gd name="connsiteX2" fmla="*/ 1935480 w 2865120"/>
                <a:gd name="connsiteY2" fmla="*/ 2225040 h 2339340"/>
                <a:gd name="connsiteX3" fmla="*/ 2865120 w 2865120"/>
                <a:gd name="connsiteY3" fmla="*/ 2339340 h 2339340"/>
                <a:gd name="connsiteX0" fmla="*/ 0 w 2865120"/>
                <a:gd name="connsiteY0" fmla="*/ 0 h 2339340"/>
                <a:gd name="connsiteX1" fmla="*/ 579120 w 2865120"/>
                <a:gd name="connsiteY1" fmla="*/ 1524000 h 2339340"/>
                <a:gd name="connsiteX2" fmla="*/ 1935480 w 2865120"/>
                <a:gd name="connsiteY2" fmla="*/ 2225040 h 2339340"/>
                <a:gd name="connsiteX3" fmla="*/ 2865120 w 2865120"/>
                <a:gd name="connsiteY3" fmla="*/ 2339340 h 2339340"/>
                <a:gd name="connsiteX0" fmla="*/ 0 w 2865120"/>
                <a:gd name="connsiteY0" fmla="*/ 0 h 2339340"/>
                <a:gd name="connsiteX1" fmla="*/ 579120 w 2865120"/>
                <a:gd name="connsiteY1" fmla="*/ 1524000 h 2339340"/>
                <a:gd name="connsiteX2" fmla="*/ 1935480 w 2865120"/>
                <a:gd name="connsiteY2" fmla="*/ 2225040 h 2339340"/>
                <a:gd name="connsiteX3" fmla="*/ 2865120 w 2865120"/>
                <a:gd name="connsiteY3" fmla="*/ 2339340 h 2339340"/>
                <a:gd name="connsiteX0" fmla="*/ 0 w 2865120"/>
                <a:gd name="connsiteY0" fmla="*/ 0 h 2339340"/>
                <a:gd name="connsiteX1" fmla="*/ 579120 w 2865120"/>
                <a:gd name="connsiteY1" fmla="*/ 1524000 h 2339340"/>
                <a:gd name="connsiteX2" fmla="*/ 1935480 w 2865120"/>
                <a:gd name="connsiteY2" fmla="*/ 2225040 h 2339340"/>
                <a:gd name="connsiteX3" fmla="*/ 2865120 w 2865120"/>
                <a:gd name="connsiteY3" fmla="*/ 2339340 h 2339340"/>
                <a:gd name="connsiteX0" fmla="*/ 0 w 2903220"/>
                <a:gd name="connsiteY0" fmla="*/ 0 h 2339340"/>
                <a:gd name="connsiteX1" fmla="*/ 579120 w 2903220"/>
                <a:gd name="connsiteY1" fmla="*/ 1524000 h 2339340"/>
                <a:gd name="connsiteX2" fmla="*/ 1935480 w 2903220"/>
                <a:gd name="connsiteY2" fmla="*/ 2225040 h 2339340"/>
                <a:gd name="connsiteX3" fmla="*/ 2903220 w 2903220"/>
                <a:gd name="connsiteY3" fmla="*/ 2339340 h 2339340"/>
                <a:gd name="connsiteX0" fmla="*/ 0 w 2903220"/>
                <a:gd name="connsiteY0" fmla="*/ 0 h 2339340"/>
                <a:gd name="connsiteX1" fmla="*/ 579120 w 2903220"/>
                <a:gd name="connsiteY1" fmla="*/ 1524000 h 2339340"/>
                <a:gd name="connsiteX2" fmla="*/ 1935480 w 2903220"/>
                <a:gd name="connsiteY2" fmla="*/ 2225040 h 2339340"/>
                <a:gd name="connsiteX3" fmla="*/ 2903220 w 2903220"/>
                <a:gd name="connsiteY3" fmla="*/ 2339340 h 2339340"/>
                <a:gd name="connsiteX0" fmla="*/ 0 w 2887980"/>
                <a:gd name="connsiteY0" fmla="*/ 0 h 2301240"/>
                <a:gd name="connsiteX1" fmla="*/ 579120 w 2887980"/>
                <a:gd name="connsiteY1" fmla="*/ 1524000 h 2301240"/>
                <a:gd name="connsiteX2" fmla="*/ 1935480 w 2887980"/>
                <a:gd name="connsiteY2" fmla="*/ 2225040 h 2301240"/>
                <a:gd name="connsiteX3" fmla="*/ 2887980 w 2887980"/>
                <a:gd name="connsiteY3" fmla="*/ 2301240 h 2301240"/>
                <a:gd name="connsiteX0" fmla="*/ 0 w 2887980"/>
                <a:gd name="connsiteY0" fmla="*/ 0 h 2301240"/>
                <a:gd name="connsiteX1" fmla="*/ 579120 w 2887980"/>
                <a:gd name="connsiteY1" fmla="*/ 1524000 h 2301240"/>
                <a:gd name="connsiteX2" fmla="*/ 1935480 w 2887980"/>
                <a:gd name="connsiteY2" fmla="*/ 2225040 h 2301240"/>
                <a:gd name="connsiteX3" fmla="*/ 2887980 w 2887980"/>
                <a:gd name="connsiteY3" fmla="*/ 2301240 h 2301240"/>
                <a:gd name="connsiteX0" fmla="*/ 0 w 2887980"/>
                <a:gd name="connsiteY0" fmla="*/ 0 h 2301240"/>
                <a:gd name="connsiteX1" fmla="*/ 579120 w 2887980"/>
                <a:gd name="connsiteY1" fmla="*/ 1524000 h 2301240"/>
                <a:gd name="connsiteX2" fmla="*/ 1935480 w 2887980"/>
                <a:gd name="connsiteY2" fmla="*/ 2225040 h 2301240"/>
                <a:gd name="connsiteX3" fmla="*/ 2887980 w 2887980"/>
                <a:gd name="connsiteY3" fmla="*/ 2301240 h 2301240"/>
                <a:gd name="connsiteX0" fmla="*/ 0 w 2887980"/>
                <a:gd name="connsiteY0" fmla="*/ 0 h 2301240"/>
                <a:gd name="connsiteX1" fmla="*/ 579120 w 2887980"/>
                <a:gd name="connsiteY1" fmla="*/ 1524000 h 2301240"/>
                <a:gd name="connsiteX2" fmla="*/ 1935480 w 2887980"/>
                <a:gd name="connsiteY2" fmla="*/ 2225040 h 2301240"/>
                <a:gd name="connsiteX3" fmla="*/ 2887980 w 2887980"/>
                <a:gd name="connsiteY3" fmla="*/ 2301240 h 2301240"/>
                <a:gd name="connsiteX0" fmla="*/ 0 w 2887980"/>
                <a:gd name="connsiteY0" fmla="*/ 0 h 2301240"/>
                <a:gd name="connsiteX1" fmla="*/ 579120 w 2887980"/>
                <a:gd name="connsiteY1" fmla="*/ 1524000 h 2301240"/>
                <a:gd name="connsiteX2" fmla="*/ 1935480 w 2887980"/>
                <a:gd name="connsiteY2" fmla="*/ 2225040 h 2301240"/>
                <a:gd name="connsiteX3" fmla="*/ 2887980 w 2887980"/>
                <a:gd name="connsiteY3" fmla="*/ 2301240 h 2301240"/>
                <a:gd name="connsiteX0" fmla="*/ 2520 w 2890500"/>
                <a:gd name="connsiteY0" fmla="*/ 0 h 2301240"/>
                <a:gd name="connsiteX1" fmla="*/ 581640 w 2890500"/>
                <a:gd name="connsiteY1" fmla="*/ 1524000 h 2301240"/>
                <a:gd name="connsiteX2" fmla="*/ 1938000 w 2890500"/>
                <a:gd name="connsiteY2" fmla="*/ 2225040 h 2301240"/>
                <a:gd name="connsiteX3" fmla="*/ 2890500 w 2890500"/>
                <a:gd name="connsiteY3" fmla="*/ 2301240 h 2301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0500" h="2301240">
                  <a:moveTo>
                    <a:pt x="2520" y="0"/>
                  </a:moveTo>
                  <a:cubicBezTo>
                    <a:pt x="-31135" y="637540"/>
                    <a:pt x="278110" y="1145540"/>
                    <a:pt x="581640" y="1524000"/>
                  </a:cubicBezTo>
                  <a:cubicBezTo>
                    <a:pt x="1113770" y="2024380"/>
                    <a:pt x="1617960" y="2157730"/>
                    <a:pt x="1938000" y="2225040"/>
                  </a:cubicBezTo>
                  <a:cubicBezTo>
                    <a:pt x="2341860" y="2307590"/>
                    <a:pt x="2392025" y="2292985"/>
                    <a:pt x="2890500" y="2301240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27"/>
            <p:cNvSpPr txBox="1"/>
            <p:nvPr/>
          </p:nvSpPr>
          <p:spPr>
            <a:xfrm>
              <a:off x="1736597" y="2729746"/>
              <a:ext cx="348761" cy="286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/>
                <a:t>PS</a:t>
              </a:r>
              <a:endParaRPr lang="zh-CN" altLang="en-US" b="1" i="1" dirty="0"/>
            </a:p>
          </p:txBody>
        </p:sp>
        <p:sp>
          <p:nvSpPr>
            <p:cNvPr id="41" name="文本框 28"/>
            <p:cNvSpPr txBox="1"/>
            <p:nvPr/>
          </p:nvSpPr>
          <p:spPr>
            <a:xfrm>
              <a:off x="5148251" y="2546164"/>
              <a:ext cx="341212" cy="286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/>
                <a:t>PF</a:t>
              </a:r>
              <a:endParaRPr lang="zh-CN" altLang="en-US" b="1" i="1" dirty="0"/>
            </a:p>
          </p:txBody>
        </p:sp>
        <p:sp>
          <p:nvSpPr>
            <p:cNvPr id="42" name="椭圆 29"/>
            <p:cNvSpPr/>
            <p:nvPr/>
          </p:nvSpPr>
          <p:spPr>
            <a:xfrm>
              <a:off x="4548755" y="1890448"/>
              <a:ext cx="83731" cy="945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30"/>
            <p:cNvSpPr/>
            <p:nvPr/>
          </p:nvSpPr>
          <p:spPr>
            <a:xfrm>
              <a:off x="4729444" y="2404866"/>
              <a:ext cx="83731" cy="945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31"/>
            <p:cNvSpPr/>
            <p:nvPr/>
          </p:nvSpPr>
          <p:spPr>
            <a:xfrm>
              <a:off x="4971665" y="2738075"/>
              <a:ext cx="83731" cy="945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32"/>
            <p:cNvSpPr/>
            <p:nvPr/>
          </p:nvSpPr>
          <p:spPr>
            <a:xfrm>
              <a:off x="5318857" y="3008885"/>
              <a:ext cx="83731" cy="945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33"/>
            <p:cNvSpPr/>
            <p:nvPr/>
          </p:nvSpPr>
          <p:spPr>
            <a:xfrm>
              <a:off x="5730079" y="3208715"/>
              <a:ext cx="83731" cy="945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34"/>
            <p:cNvSpPr/>
            <p:nvPr/>
          </p:nvSpPr>
          <p:spPr>
            <a:xfrm>
              <a:off x="1963975" y="1949370"/>
              <a:ext cx="2596741" cy="35649"/>
            </a:xfrm>
            <a:custGeom>
              <a:avLst/>
              <a:gdLst>
                <a:gd name="connsiteX0" fmla="*/ 0 w 2407920"/>
                <a:gd name="connsiteY0" fmla="*/ 1706880 h 1706880"/>
                <a:gd name="connsiteX1" fmla="*/ 723900 w 2407920"/>
                <a:gd name="connsiteY1" fmla="*/ 1158240 h 1706880"/>
                <a:gd name="connsiteX2" fmla="*/ 1866900 w 2407920"/>
                <a:gd name="connsiteY2" fmla="*/ 335280 h 1706880"/>
                <a:gd name="connsiteX3" fmla="*/ 2407920 w 2407920"/>
                <a:gd name="connsiteY3" fmla="*/ 0 h 170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7920" h="1706880">
                  <a:moveTo>
                    <a:pt x="0" y="1706880"/>
                  </a:moveTo>
                  <a:cubicBezTo>
                    <a:pt x="206375" y="1546860"/>
                    <a:pt x="412750" y="1386840"/>
                    <a:pt x="723900" y="1158240"/>
                  </a:cubicBezTo>
                  <a:cubicBezTo>
                    <a:pt x="1035050" y="929640"/>
                    <a:pt x="1586230" y="528320"/>
                    <a:pt x="1866900" y="335280"/>
                  </a:cubicBezTo>
                  <a:cubicBezTo>
                    <a:pt x="2147570" y="142240"/>
                    <a:pt x="2277745" y="71120"/>
                    <a:pt x="2407920" y="0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35"/>
            <p:cNvSpPr/>
            <p:nvPr/>
          </p:nvSpPr>
          <p:spPr>
            <a:xfrm flipV="1">
              <a:off x="1910978" y="2425647"/>
              <a:ext cx="2818467" cy="35649"/>
            </a:xfrm>
            <a:custGeom>
              <a:avLst/>
              <a:gdLst>
                <a:gd name="connsiteX0" fmla="*/ 0 w 2407920"/>
                <a:gd name="connsiteY0" fmla="*/ 1706880 h 1706880"/>
                <a:gd name="connsiteX1" fmla="*/ 723900 w 2407920"/>
                <a:gd name="connsiteY1" fmla="*/ 1158240 h 1706880"/>
                <a:gd name="connsiteX2" fmla="*/ 1866900 w 2407920"/>
                <a:gd name="connsiteY2" fmla="*/ 335280 h 1706880"/>
                <a:gd name="connsiteX3" fmla="*/ 2407920 w 2407920"/>
                <a:gd name="connsiteY3" fmla="*/ 0 h 1706880"/>
                <a:gd name="connsiteX0" fmla="*/ 0 w 2407920"/>
                <a:gd name="connsiteY0" fmla="*/ 1706880 h 1706880"/>
                <a:gd name="connsiteX1" fmla="*/ 858828 w 2407920"/>
                <a:gd name="connsiteY1" fmla="*/ 1243923 h 1706880"/>
                <a:gd name="connsiteX2" fmla="*/ 1866900 w 2407920"/>
                <a:gd name="connsiteY2" fmla="*/ 335280 h 1706880"/>
                <a:gd name="connsiteX3" fmla="*/ 2407920 w 2407920"/>
                <a:gd name="connsiteY3" fmla="*/ 0 h 170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7920" h="1706880">
                  <a:moveTo>
                    <a:pt x="0" y="1706880"/>
                  </a:moveTo>
                  <a:cubicBezTo>
                    <a:pt x="206375" y="1546860"/>
                    <a:pt x="547678" y="1472523"/>
                    <a:pt x="858828" y="1243923"/>
                  </a:cubicBezTo>
                  <a:cubicBezTo>
                    <a:pt x="1169978" y="1015323"/>
                    <a:pt x="1608718" y="542601"/>
                    <a:pt x="1866900" y="335280"/>
                  </a:cubicBezTo>
                  <a:cubicBezTo>
                    <a:pt x="2125082" y="127959"/>
                    <a:pt x="2277745" y="71120"/>
                    <a:pt x="2407920" y="0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: 形状 36"/>
            <p:cNvSpPr/>
            <p:nvPr/>
          </p:nvSpPr>
          <p:spPr>
            <a:xfrm flipV="1">
              <a:off x="2396466" y="2725151"/>
              <a:ext cx="2575199" cy="117809"/>
            </a:xfrm>
            <a:custGeom>
              <a:avLst/>
              <a:gdLst>
                <a:gd name="connsiteX0" fmla="*/ 0 w 2407920"/>
                <a:gd name="connsiteY0" fmla="*/ 1706880 h 1706880"/>
                <a:gd name="connsiteX1" fmla="*/ 723900 w 2407920"/>
                <a:gd name="connsiteY1" fmla="*/ 1158240 h 1706880"/>
                <a:gd name="connsiteX2" fmla="*/ 1866900 w 2407920"/>
                <a:gd name="connsiteY2" fmla="*/ 335280 h 1706880"/>
                <a:gd name="connsiteX3" fmla="*/ 2407920 w 2407920"/>
                <a:gd name="connsiteY3" fmla="*/ 0 h 1706880"/>
                <a:gd name="connsiteX0" fmla="*/ 0 w 2407920"/>
                <a:gd name="connsiteY0" fmla="*/ 1706880 h 1706880"/>
                <a:gd name="connsiteX1" fmla="*/ 723900 w 2407920"/>
                <a:gd name="connsiteY1" fmla="*/ 1158240 h 1706880"/>
                <a:gd name="connsiteX2" fmla="*/ 1687044 w 2407920"/>
                <a:gd name="connsiteY2" fmla="*/ 510275 h 1706880"/>
                <a:gd name="connsiteX3" fmla="*/ 2407920 w 2407920"/>
                <a:gd name="connsiteY3" fmla="*/ 0 h 1706880"/>
                <a:gd name="connsiteX0" fmla="*/ 0 w 2407920"/>
                <a:gd name="connsiteY0" fmla="*/ 1706880 h 1706880"/>
                <a:gd name="connsiteX1" fmla="*/ 843804 w 2407920"/>
                <a:gd name="connsiteY1" fmla="*/ 1249904 h 1706880"/>
                <a:gd name="connsiteX2" fmla="*/ 1687044 w 2407920"/>
                <a:gd name="connsiteY2" fmla="*/ 510275 h 1706880"/>
                <a:gd name="connsiteX3" fmla="*/ 2407920 w 2407920"/>
                <a:gd name="connsiteY3" fmla="*/ 0 h 1706880"/>
                <a:gd name="connsiteX0" fmla="*/ 0 w 2407920"/>
                <a:gd name="connsiteY0" fmla="*/ 1706880 h 1706880"/>
                <a:gd name="connsiteX1" fmla="*/ 836310 w 2407920"/>
                <a:gd name="connsiteY1" fmla="*/ 1199906 h 1706880"/>
                <a:gd name="connsiteX2" fmla="*/ 1687044 w 2407920"/>
                <a:gd name="connsiteY2" fmla="*/ 510275 h 1706880"/>
                <a:gd name="connsiteX3" fmla="*/ 2407920 w 2407920"/>
                <a:gd name="connsiteY3" fmla="*/ 0 h 170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7920" h="1706880">
                  <a:moveTo>
                    <a:pt x="0" y="1706880"/>
                  </a:moveTo>
                  <a:cubicBezTo>
                    <a:pt x="206375" y="1546860"/>
                    <a:pt x="555136" y="1399340"/>
                    <a:pt x="836310" y="1199906"/>
                  </a:cubicBezTo>
                  <a:cubicBezTo>
                    <a:pt x="1117484" y="1000472"/>
                    <a:pt x="1425109" y="710259"/>
                    <a:pt x="1687044" y="510275"/>
                  </a:cubicBezTo>
                  <a:cubicBezTo>
                    <a:pt x="1948979" y="310291"/>
                    <a:pt x="2277745" y="71120"/>
                    <a:pt x="2407920" y="0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37"/>
            <p:cNvSpPr/>
            <p:nvPr/>
          </p:nvSpPr>
          <p:spPr>
            <a:xfrm flipV="1">
              <a:off x="2843160" y="2948804"/>
              <a:ext cx="2481446" cy="114620"/>
            </a:xfrm>
            <a:custGeom>
              <a:avLst/>
              <a:gdLst>
                <a:gd name="connsiteX0" fmla="*/ 0 w 2407920"/>
                <a:gd name="connsiteY0" fmla="*/ 1706880 h 1706880"/>
                <a:gd name="connsiteX1" fmla="*/ 723900 w 2407920"/>
                <a:gd name="connsiteY1" fmla="*/ 1158240 h 1706880"/>
                <a:gd name="connsiteX2" fmla="*/ 1866900 w 2407920"/>
                <a:gd name="connsiteY2" fmla="*/ 335280 h 1706880"/>
                <a:gd name="connsiteX3" fmla="*/ 2407920 w 2407920"/>
                <a:gd name="connsiteY3" fmla="*/ 0 h 1706880"/>
                <a:gd name="connsiteX0" fmla="*/ 0 w 2368743"/>
                <a:gd name="connsiteY0" fmla="*/ 1785461 h 1785461"/>
                <a:gd name="connsiteX1" fmla="*/ 723900 w 2368743"/>
                <a:gd name="connsiteY1" fmla="*/ 1236821 h 1785461"/>
                <a:gd name="connsiteX2" fmla="*/ 1866900 w 2368743"/>
                <a:gd name="connsiteY2" fmla="*/ 413861 h 1785461"/>
                <a:gd name="connsiteX3" fmla="*/ 2368743 w 2368743"/>
                <a:gd name="connsiteY3" fmla="*/ 0 h 1785461"/>
                <a:gd name="connsiteX0" fmla="*/ 0 w 2368743"/>
                <a:gd name="connsiteY0" fmla="*/ 1785461 h 1785461"/>
                <a:gd name="connsiteX1" fmla="*/ 723900 w 2368743"/>
                <a:gd name="connsiteY1" fmla="*/ 1236821 h 1785461"/>
                <a:gd name="connsiteX2" fmla="*/ 1780711 w 2368743"/>
                <a:gd name="connsiteY2" fmla="*/ 562292 h 1785461"/>
                <a:gd name="connsiteX3" fmla="*/ 2368743 w 2368743"/>
                <a:gd name="connsiteY3" fmla="*/ 0 h 1785461"/>
                <a:gd name="connsiteX0" fmla="*/ 0 w 2368743"/>
                <a:gd name="connsiteY0" fmla="*/ 1785461 h 1785461"/>
                <a:gd name="connsiteX1" fmla="*/ 770912 w 2368743"/>
                <a:gd name="connsiteY1" fmla="*/ 1306670 h 1785461"/>
                <a:gd name="connsiteX2" fmla="*/ 1780711 w 2368743"/>
                <a:gd name="connsiteY2" fmla="*/ 562292 h 1785461"/>
                <a:gd name="connsiteX3" fmla="*/ 2368743 w 2368743"/>
                <a:gd name="connsiteY3" fmla="*/ 0 h 178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8743" h="1785461">
                  <a:moveTo>
                    <a:pt x="0" y="1785461"/>
                  </a:moveTo>
                  <a:cubicBezTo>
                    <a:pt x="206375" y="1625441"/>
                    <a:pt x="474127" y="1510531"/>
                    <a:pt x="770912" y="1306670"/>
                  </a:cubicBezTo>
                  <a:cubicBezTo>
                    <a:pt x="1067697" y="1102809"/>
                    <a:pt x="1514406" y="780070"/>
                    <a:pt x="1780711" y="562292"/>
                  </a:cubicBezTo>
                  <a:cubicBezTo>
                    <a:pt x="2047016" y="344514"/>
                    <a:pt x="2238568" y="71120"/>
                    <a:pt x="2368743" y="0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38"/>
            <p:cNvSpPr/>
            <p:nvPr/>
          </p:nvSpPr>
          <p:spPr>
            <a:xfrm>
              <a:off x="2540828" y="3282938"/>
              <a:ext cx="3189251" cy="119303"/>
            </a:xfrm>
            <a:custGeom>
              <a:avLst/>
              <a:gdLst>
                <a:gd name="connsiteX0" fmla="*/ 0 w 2407920"/>
                <a:gd name="connsiteY0" fmla="*/ 1706880 h 1706880"/>
                <a:gd name="connsiteX1" fmla="*/ 723900 w 2407920"/>
                <a:gd name="connsiteY1" fmla="*/ 1158240 h 1706880"/>
                <a:gd name="connsiteX2" fmla="*/ 1866900 w 2407920"/>
                <a:gd name="connsiteY2" fmla="*/ 335280 h 1706880"/>
                <a:gd name="connsiteX3" fmla="*/ 2407920 w 2407920"/>
                <a:gd name="connsiteY3" fmla="*/ 0 h 1706880"/>
                <a:gd name="connsiteX0" fmla="*/ 0 w 2407920"/>
                <a:gd name="connsiteY0" fmla="*/ 1706880 h 1706880"/>
                <a:gd name="connsiteX1" fmla="*/ 868577 w 2407920"/>
                <a:gd name="connsiteY1" fmla="*/ 1233545 h 1706880"/>
                <a:gd name="connsiteX2" fmla="*/ 1866900 w 2407920"/>
                <a:gd name="connsiteY2" fmla="*/ 335280 h 1706880"/>
                <a:gd name="connsiteX3" fmla="*/ 2407920 w 2407920"/>
                <a:gd name="connsiteY3" fmla="*/ 0 h 1706880"/>
                <a:gd name="connsiteX0" fmla="*/ 0 w 2407920"/>
                <a:gd name="connsiteY0" fmla="*/ 1706880 h 1706880"/>
                <a:gd name="connsiteX1" fmla="*/ 868577 w 2407920"/>
                <a:gd name="connsiteY1" fmla="*/ 1233545 h 1706880"/>
                <a:gd name="connsiteX2" fmla="*/ 1959493 w 2407920"/>
                <a:gd name="connsiteY2" fmla="*/ 533810 h 1706880"/>
                <a:gd name="connsiteX3" fmla="*/ 2407920 w 2407920"/>
                <a:gd name="connsiteY3" fmla="*/ 0 h 1706880"/>
                <a:gd name="connsiteX0" fmla="*/ 0 w 2407920"/>
                <a:gd name="connsiteY0" fmla="*/ 1706880 h 1706880"/>
                <a:gd name="connsiteX1" fmla="*/ 868577 w 2407920"/>
                <a:gd name="connsiteY1" fmla="*/ 1233545 h 1706880"/>
                <a:gd name="connsiteX2" fmla="*/ 1959493 w 2407920"/>
                <a:gd name="connsiteY2" fmla="*/ 533810 h 1706880"/>
                <a:gd name="connsiteX3" fmla="*/ 2407920 w 2407920"/>
                <a:gd name="connsiteY3" fmla="*/ 0 h 1706880"/>
                <a:gd name="connsiteX0" fmla="*/ 0 w 2436855"/>
                <a:gd name="connsiteY0" fmla="*/ 1686342 h 1686342"/>
                <a:gd name="connsiteX1" fmla="*/ 897512 w 2436855"/>
                <a:gd name="connsiteY1" fmla="*/ 1233545 h 1686342"/>
                <a:gd name="connsiteX2" fmla="*/ 1988428 w 2436855"/>
                <a:gd name="connsiteY2" fmla="*/ 533810 h 1686342"/>
                <a:gd name="connsiteX3" fmla="*/ 2436855 w 2436855"/>
                <a:gd name="connsiteY3" fmla="*/ 0 h 1686342"/>
                <a:gd name="connsiteX0" fmla="*/ 0 w 2436855"/>
                <a:gd name="connsiteY0" fmla="*/ 1686342 h 1686342"/>
                <a:gd name="connsiteX1" fmla="*/ 897512 w 2436855"/>
                <a:gd name="connsiteY1" fmla="*/ 1233545 h 1686342"/>
                <a:gd name="connsiteX2" fmla="*/ 1988428 w 2436855"/>
                <a:gd name="connsiteY2" fmla="*/ 533810 h 1686342"/>
                <a:gd name="connsiteX3" fmla="*/ 2436855 w 2436855"/>
                <a:gd name="connsiteY3" fmla="*/ 0 h 1686342"/>
                <a:gd name="connsiteX0" fmla="*/ 0 w 2436855"/>
                <a:gd name="connsiteY0" fmla="*/ 1686342 h 1686342"/>
                <a:gd name="connsiteX1" fmla="*/ 1019040 w 2436855"/>
                <a:gd name="connsiteY1" fmla="*/ 1267774 h 1686342"/>
                <a:gd name="connsiteX2" fmla="*/ 1988428 w 2436855"/>
                <a:gd name="connsiteY2" fmla="*/ 533810 h 1686342"/>
                <a:gd name="connsiteX3" fmla="*/ 2436855 w 2436855"/>
                <a:gd name="connsiteY3" fmla="*/ 0 h 168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6855" h="1686342">
                  <a:moveTo>
                    <a:pt x="0" y="1686342"/>
                  </a:moveTo>
                  <a:cubicBezTo>
                    <a:pt x="420497" y="1540014"/>
                    <a:pt x="687635" y="1459863"/>
                    <a:pt x="1019040" y="1267774"/>
                  </a:cubicBezTo>
                  <a:cubicBezTo>
                    <a:pt x="1350445" y="1075685"/>
                    <a:pt x="1752126" y="745106"/>
                    <a:pt x="1988428" y="533810"/>
                  </a:cubicBezTo>
                  <a:cubicBezTo>
                    <a:pt x="2224730" y="322514"/>
                    <a:pt x="2306680" y="242266"/>
                    <a:pt x="2436855" y="0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F0C8A4-7E87-8445-820D-A4D6136D0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AE2AIM-Artificial Intelligence Methods</a:t>
            </a:r>
          </a:p>
        </p:txBody>
      </p:sp>
    </p:spTree>
    <p:extLst>
      <p:ext uri="{BB962C8B-B14F-4D97-AF65-F5344CB8AC3E}">
        <p14:creationId xmlns:p14="http://schemas.microsoft.com/office/powerpoint/2010/main" val="190230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3175" y="6408738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9E42167-132D-4D03-8262-92E88B24EB9D}" type="slidenum">
              <a:rPr lang="en-GB" altLang="en-US" sz="1400" smtClean="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r>
              <a:rPr lang="en-GB" altLang="en-US" sz="140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-26888"/>
            <a:ext cx="8229600" cy="863600"/>
          </a:xfrm>
        </p:spPr>
        <p:txBody>
          <a:bodyPr/>
          <a:lstStyle/>
          <a:p>
            <a:pPr eaLnBrk="1" hangingPunct="1"/>
            <a:r>
              <a:rPr lang="en-GB" altLang="en-US" sz="2400" dirty="0"/>
              <a:t>Basic Strategies </a:t>
            </a:r>
            <a:r>
              <a:rPr lang="en-GB" altLang="en-US" sz="2400"/>
              <a:t>in MCDM</a:t>
            </a:r>
            <a:r>
              <a:rPr lang="en-GB" altLang="en-US" sz="2000"/>
              <a:t> </a:t>
            </a:r>
            <a:endParaRPr lang="en-GB" altLang="en-US" dirty="0"/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31788" y="908720"/>
            <a:ext cx="403860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GB" sz="1800" dirty="0"/>
              <a:t>A-priori 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GB" sz="1600" dirty="0"/>
          </a:p>
          <a:p>
            <a:pPr lvl="1" eaLnBrk="1" hangingPunct="1">
              <a:lnSpc>
                <a:spcPct val="90000"/>
              </a:lnSpc>
              <a:defRPr/>
            </a:pPr>
            <a:endParaRPr lang="en-GB" sz="16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GB" sz="18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GB" sz="18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GB" sz="1800" dirty="0"/>
              <a:t>A-posteriori </a:t>
            </a:r>
          </a:p>
          <a:p>
            <a:pPr eaLnBrk="1" hangingPunct="1">
              <a:lnSpc>
                <a:spcPct val="90000"/>
              </a:lnSpc>
              <a:defRPr/>
            </a:pPr>
            <a:endParaRPr lang="en-GB" sz="1800" dirty="0"/>
          </a:p>
          <a:p>
            <a:pPr eaLnBrk="1" hangingPunct="1">
              <a:lnSpc>
                <a:spcPct val="90000"/>
              </a:lnSpc>
              <a:defRPr/>
            </a:pPr>
            <a:endParaRPr lang="en-GB" sz="1800" dirty="0"/>
          </a:p>
          <a:p>
            <a:pPr eaLnBrk="1" hangingPunct="1">
              <a:lnSpc>
                <a:spcPct val="90000"/>
              </a:lnSpc>
              <a:defRPr/>
            </a:pPr>
            <a:endParaRPr lang="en-GB" sz="1800" dirty="0"/>
          </a:p>
          <a:p>
            <a:pPr eaLnBrk="1" hangingPunct="1">
              <a:lnSpc>
                <a:spcPct val="90000"/>
              </a:lnSpc>
              <a:defRPr/>
            </a:pPr>
            <a:endParaRPr lang="en-GB" sz="18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GB" sz="1800" dirty="0"/>
              <a:t>interactive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GB" sz="1800" dirty="0"/>
          </a:p>
        </p:txBody>
      </p:sp>
      <p:grpSp>
        <p:nvGrpSpPr>
          <p:cNvPr id="9221" name="Group 97"/>
          <p:cNvGrpSpPr>
            <a:grpSpLocks/>
          </p:cNvGrpSpPr>
          <p:nvPr/>
        </p:nvGrpSpPr>
        <p:grpSpPr bwMode="auto">
          <a:xfrm>
            <a:off x="1835150" y="1317625"/>
            <a:ext cx="5026025" cy="1319213"/>
            <a:chOff x="1156" y="1026"/>
            <a:chExt cx="3824" cy="1040"/>
          </a:xfrm>
        </p:grpSpPr>
        <p:pic>
          <p:nvPicPr>
            <p:cNvPr id="725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" y="1202"/>
              <a:ext cx="523" cy="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53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1" y="1392"/>
              <a:ext cx="605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54" name="Line 10"/>
            <p:cNvSpPr>
              <a:spLocks noChangeShapeType="1"/>
            </p:cNvSpPr>
            <p:nvPr/>
          </p:nvSpPr>
          <p:spPr bwMode="auto">
            <a:xfrm>
              <a:off x="1634" y="1611"/>
              <a:ext cx="18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55" name="Text Box 12"/>
            <p:cNvSpPr txBox="1">
              <a:spLocks noChangeArrowheads="1"/>
            </p:cNvSpPr>
            <p:nvPr/>
          </p:nvSpPr>
          <p:spPr bwMode="auto">
            <a:xfrm>
              <a:off x="2042" y="1565"/>
              <a:ext cx="49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graphicFrame>
          <p:nvGraphicFramePr>
            <p:cNvPr id="7256" name="Object 13"/>
            <p:cNvGraphicFramePr>
              <a:graphicFrameLocks noChangeAspect="1"/>
            </p:cNvGraphicFramePr>
            <p:nvPr/>
          </p:nvGraphicFramePr>
          <p:xfrm>
            <a:off x="1861" y="1530"/>
            <a:ext cx="1096" cy="1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663700" imgH="215900" progId="Equation.3">
                    <p:embed/>
                  </p:oleObj>
                </mc:Choice>
                <mc:Fallback>
                  <p:oleObj name="Equation" r:id="rId4" imgW="1663700" imgH="215900" progId="Equation.3">
                    <p:embed/>
                    <p:pic>
                      <p:nvPicPr>
                        <p:cNvPr id="7256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1" y="1530"/>
                          <a:ext cx="1096" cy="1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57" name="Line 15"/>
            <p:cNvSpPr>
              <a:spLocks noChangeShapeType="1"/>
            </p:cNvSpPr>
            <p:nvPr/>
          </p:nvSpPr>
          <p:spPr bwMode="auto">
            <a:xfrm>
              <a:off x="2995" y="1611"/>
              <a:ext cx="22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58" name="Line 16"/>
            <p:cNvSpPr>
              <a:spLocks noChangeShapeType="1"/>
            </p:cNvSpPr>
            <p:nvPr/>
          </p:nvSpPr>
          <p:spPr bwMode="auto">
            <a:xfrm>
              <a:off x="3721" y="1611"/>
              <a:ext cx="22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59" name="Group 64"/>
            <p:cNvGrpSpPr>
              <a:grpSpLocks/>
            </p:cNvGrpSpPr>
            <p:nvPr/>
          </p:nvGrpSpPr>
          <p:grpSpPr bwMode="auto">
            <a:xfrm>
              <a:off x="3898" y="1026"/>
              <a:ext cx="1082" cy="1040"/>
              <a:chOff x="1462" y="2810"/>
              <a:chExt cx="2517" cy="1343"/>
            </a:xfrm>
          </p:grpSpPr>
          <p:sp>
            <p:nvSpPr>
              <p:cNvPr id="7260" name="Text Box 27"/>
              <p:cNvSpPr txBox="1">
                <a:spLocks noChangeArrowheads="1"/>
              </p:cNvSpPr>
              <p:nvPr/>
            </p:nvSpPr>
            <p:spPr bwMode="auto">
              <a:xfrm>
                <a:off x="1462" y="2810"/>
                <a:ext cx="2517" cy="2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GB" altLang="en-US" sz="1600">
                    <a:solidFill>
                      <a:schemeClr val="tx1"/>
                    </a:solidFill>
                  </a:rPr>
                  <a:t>The final solution</a:t>
                </a:r>
              </a:p>
            </p:txBody>
          </p:sp>
          <p:graphicFrame>
            <p:nvGraphicFramePr>
              <p:cNvPr id="7261" name="Object 35"/>
              <p:cNvGraphicFramePr>
                <a:graphicFrameLocks noChangeAspect="1"/>
              </p:cNvGraphicFramePr>
              <p:nvPr/>
            </p:nvGraphicFramePr>
            <p:xfrm>
              <a:off x="1830" y="3163"/>
              <a:ext cx="234" cy="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6" imgW="177569" imgH="215619" progId="Equation.3">
                      <p:embed/>
                    </p:oleObj>
                  </mc:Choice>
                  <mc:Fallback>
                    <p:oleObj name="Equation" r:id="rId6" imgW="177569" imgH="215619" progId="Equation.3">
                      <p:embed/>
                      <p:pic>
                        <p:nvPicPr>
                          <p:cNvPr id="7261" name="Object 3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30" y="3163"/>
                            <a:ext cx="234" cy="1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262" name="Line 32"/>
              <p:cNvSpPr>
                <a:spLocks noChangeShapeType="1"/>
              </p:cNvSpPr>
              <p:nvPr/>
            </p:nvSpPr>
            <p:spPr bwMode="auto">
              <a:xfrm>
                <a:off x="1877" y="3968"/>
                <a:ext cx="1985" cy="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3" name="Line 33"/>
              <p:cNvSpPr>
                <a:spLocks noChangeShapeType="1"/>
              </p:cNvSpPr>
              <p:nvPr/>
            </p:nvSpPr>
            <p:spPr bwMode="auto">
              <a:xfrm flipV="1">
                <a:off x="2109" y="3080"/>
                <a:ext cx="0" cy="8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4" name="Arc 34"/>
              <p:cNvSpPr>
                <a:spLocks/>
              </p:cNvSpPr>
              <p:nvPr/>
            </p:nvSpPr>
            <p:spPr bwMode="auto">
              <a:xfrm rot="10267717">
                <a:off x="2274" y="3230"/>
                <a:ext cx="1339" cy="774"/>
              </a:xfrm>
              <a:custGeom>
                <a:avLst/>
                <a:gdLst>
                  <a:gd name="T0" fmla="*/ 0 w 21600"/>
                  <a:gd name="T1" fmla="*/ 0 h 25563"/>
                  <a:gd name="T2" fmla="*/ 0 w 21600"/>
                  <a:gd name="T3" fmla="*/ 0 h 25563"/>
                  <a:gd name="T4" fmla="*/ 0 w 21600"/>
                  <a:gd name="T5" fmla="*/ 0 h 2556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5563"/>
                  <a:gd name="T11" fmla="*/ 21600 w 21600"/>
                  <a:gd name="T12" fmla="*/ 25563 h 255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5563" fill="none" extrusionOk="0">
                    <a:moveTo>
                      <a:pt x="2483" y="0"/>
                    </a:moveTo>
                    <a:cubicBezTo>
                      <a:pt x="13379" y="1261"/>
                      <a:pt x="21600" y="10488"/>
                      <a:pt x="21600" y="21457"/>
                    </a:cubicBezTo>
                    <a:cubicBezTo>
                      <a:pt x="21600" y="22835"/>
                      <a:pt x="21468" y="24210"/>
                      <a:pt x="21206" y="25563"/>
                    </a:cubicBezTo>
                  </a:path>
                  <a:path w="21600" h="25563" stroke="0" extrusionOk="0">
                    <a:moveTo>
                      <a:pt x="2483" y="0"/>
                    </a:moveTo>
                    <a:cubicBezTo>
                      <a:pt x="13379" y="1261"/>
                      <a:pt x="21600" y="10488"/>
                      <a:pt x="21600" y="21457"/>
                    </a:cubicBezTo>
                    <a:cubicBezTo>
                      <a:pt x="21600" y="22835"/>
                      <a:pt x="21468" y="24210"/>
                      <a:pt x="21206" y="25563"/>
                    </a:cubicBezTo>
                    <a:lnTo>
                      <a:pt x="0" y="21457"/>
                    </a:lnTo>
                    <a:lnTo>
                      <a:pt x="2483" y="0"/>
                    </a:lnTo>
                    <a:close/>
                  </a:path>
                </a:pathLst>
              </a:custGeom>
              <a:noFill/>
              <a:ln w="349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7265" name="Object 36"/>
              <p:cNvGraphicFramePr>
                <a:graphicFrameLocks noChangeAspect="1"/>
              </p:cNvGraphicFramePr>
              <p:nvPr/>
            </p:nvGraphicFramePr>
            <p:xfrm>
              <a:off x="3596" y="4022"/>
              <a:ext cx="217" cy="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8" imgW="164885" imgH="215619" progId="Equation.3">
                      <p:embed/>
                    </p:oleObj>
                  </mc:Choice>
                  <mc:Fallback>
                    <p:oleObj name="Equation" r:id="rId8" imgW="164885" imgH="215619" progId="Equation.3">
                      <p:embed/>
                      <p:pic>
                        <p:nvPicPr>
                          <p:cNvPr id="7265" name="Object 3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96" y="4022"/>
                            <a:ext cx="217" cy="1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66" name="Object 37"/>
              <p:cNvGraphicFramePr>
                <a:graphicFrameLocks noChangeAspect="1"/>
              </p:cNvGraphicFramePr>
              <p:nvPr/>
            </p:nvGraphicFramePr>
            <p:xfrm>
              <a:off x="3596" y="3522"/>
              <a:ext cx="353" cy="1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0" imgW="393529" imgH="203112" progId="Equation.3">
                      <p:embed/>
                    </p:oleObj>
                  </mc:Choice>
                  <mc:Fallback>
                    <p:oleObj name="Equation" r:id="rId10" imgW="393529" imgH="203112" progId="Equation.3">
                      <p:embed/>
                      <p:pic>
                        <p:nvPicPr>
                          <p:cNvPr id="7266" name="Object 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96" y="3522"/>
                            <a:ext cx="353" cy="1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267" name="Freeform 38"/>
              <p:cNvSpPr>
                <a:spLocks/>
              </p:cNvSpPr>
              <p:nvPr/>
            </p:nvSpPr>
            <p:spPr bwMode="auto">
              <a:xfrm>
                <a:off x="2245" y="3113"/>
                <a:ext cx="1315" cy="816"/>
              </a:xfrm>
              <a:custGeom>
                <a:avLst/>
                <a:gdLst>
                  <a:gd name="T0" fmla="*/ 0 w 703"/>
                  <a:gd name="T1" fmla="*/ 8 h 1020"/>
                  <a:gd name="T2" fmla="*/ 13260181 w 703"/>
                  <a:gd name="T3" fmla="*/ 3 h 1020"/>
                  <a:gd name="T4" fmla="*/ 15274628 w 703"/>
                  <a:gd name="T5" fmla="*/ 24 h 1020"/>
                  <a:gd name="T6" fmla="*/ 15274628 w 703"/>
                  <a:gd name="T7" fmla="*/ 28 h 10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03"/>
                  <a:gd name="T13" fmla="*/ 0 h 1020"/>
                  <a:gd name="T14" fmla="*/ 703 w 703"/>
                  <a:gd name="T15" fmla="*/ 1020 h 10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03" h="1020">
                    <a:moveTo>
                      <a:pt x="0" y="279"/>
                    </a:moveTo>
                    <a:cubicBezTo>
                      <a:pt x="238" y="139"/>
                      <a:pt x="477" y="0"/>
                      <a:pt x="590" y="98"/>
                    </a:cubicBezTo>
                    <a:cubicBezTo>
                      <a:pt x="703" y="196"/>
                      <a:pt x="665" y="718"/>
                      <a:pt x="680" y="869"/>
                    </a:cubicBezTo>
                    <a:cubicBezTo>
                      <a:pt x="695" y="1020"/>
                      <a:pt x="687" y="1012"/>
                      <a:pt x="680" y="10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8" name="Oval 46"/>
              <p:cNvSpPr>
                <a:spLocks noChangeArrowheads="1"/>
              </p:cNvSpPr>
              <p:nvPr/>
            </p:nvSpPr>
            <p:spPr bwMode="auto">
              <a:xfrm>
                <a:off x="2356" y="3566"/>
                <a:ext cx="116" cy="10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7269" name="Line 63"/>
              <p:cNvSpPr>
                <a:spLocks noChangeShapeType="1"/>
              </p:cNvSpPr>
              <p:nvPr/>
            </p:nvSpPr>
            <p:spPr bwMode="auto">
              <a:xfrm flipV="1">
                <a:off x="2426" y="3113"/>
                <a:ext cx="91" cy="4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9222" name="Group 1"/>
          <p:cNvGrpSpPr>
            <a:grpSpLocks/>
          </p:cNvGrpSpPr>
          <p:nvPr/>
        </p:nvGrpSpPr>
        <p:grpSpPr bwMode="auto">
          <a:xfrm>
            <a:off x="1403350" y="3068638"/>
            <a:ext cx="5133975" cy="1439862"/>
            <a:chOff x="2123728" y="2882523"/>
            <a:chExt cx="5134270" cy="1482581"/>
          </a:xfrm>
        </p:grpSpPr>
        <p:pic>
          <p:nvPicPr>
            <p:cNvPr id="7221" name="Picture 21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3481585"/>
              <a:ext cx="699760" cy="589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22" name="Line 29"/>
            <p:cNvSpPr>
              <a:spLocks noChangeShapeType="1"/>
            </p:cNvSpPr>
            <p:nvPr/>
          </p:nvSpPr>
          <p:spPr bwMode="auto">
            <a:xfrm>
              <a:off x="2700885" y="3773907"/>
              <a:ext cx="26139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223" name="Picture 2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4261" y="3232522"/>
              <a:ext cx="604916" cy="958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24" name="Line 66"/>
            <p:cNvSpPr>
              <a:spLocks noChangeShapeType="1"/>
            </p:cNvSpPr>
            <p:nvPr/>
          </p:nvSpPr>
          <p:spPr bwMode="auto">
            <a:xfrm flipV="1">
              <a:off x="3074621" y="4157260"/>
              <a:ext cx="793935" cy="1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25" name="Line 67"/>
            <p:cNvSpPr>
              <a:spLocks noChangeShapeType="1"/>
            </p:cNvSpPr>
            <p:nvPr/>
          </p:nvSpPr>
          <p:spPr bwMode="auto">
            <a:xfrm flipV="1">
              <a:off x="3125630" y="3396380"/>
              <a:ext cx="14809" cy="7900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26" name="Arc 68"/>
            <p:cNvSpPr>
              <a:spLocks/>
            </p:cNvSpPr>
            <p:nvPr/>
          </p:nvSpPr>
          <p:spPr bwMode="auto">
            <a:xfrm rot="10555769">
              <a:off x="3203789" y="3550187"/>
              <a:ext cx="790644" cy="526674"/>
            </a:xfrm>
            <a:custGeom>
              <a:avLst/>
              <a:gdLst>
                <a:gd name="T0" fmla="*/ 0 w 21600"/>
                <a:gd name="T1" fmla="*/ 0 h 24296"/>
                <a:gd name="T2" fmla="*/ 0 w 21600"/>
                <a:gd name="T3" fmla="*/ 0 h 24296"/>
                <a:gd name="T4" fmla="*/ 0 w 21600"/>
                <a:gd name="T5" fmla="*/ 0 h 24296"/>
                <a:gd name="T6" fmla="*/ 0 60000 65536"/>
                <a:gd name="T7" fmla="*/ 0 60000 65536"/>
                <a:gd name="T8" fmla="*/ 0 60000 65536"/>
                <a:gd name="T9" fmla="*/ 0 w 21600"/>
                <a:gd name="T10" fmla="*/ 0 h 24296"/>
                <a:gd name="T11" fmla="*/ 21600 w 21600"/>
                <a:gd name="T12" fmla="*/ 24296 h 242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4296" fill="none" extrusionOk="0">
                  <a:moveTo>
                    <a:pt x="5165" y="-1"/>
                  </a:moveTo>
                  <a:cubicBezTo>
                    <a:pt x="14816" y="2376"/>
                    <a:pt x="21600" y="11033"/>
                    <a:pt x="21600" y="20973"/>
                  </a:cubicBezTo>
                  <a:cubicBezTo>
                    <a:pt x="21600" y="22085"/>
                    <a:pt x="21514" y="23196"/>
                    <a:pt x="21342" y="24295"/>
                  </a:cubicBezTo>
                </a:path>
                <a:path w="21600" h="24296" stroke="0" extrusionOk="0">
                  <a:moveTo>
                    <a:pt x="5165" y="-1"/>
                  </a:moveTo>
                  <a:cubicBezTo>
                    <a:pt x="14816" y="2376"/>
                    <a:pt x="21600" y="11033"/>
                    <a:pt x="21600" y="20973"/>
                  </a:cubicBezTo>
                  <a:cubicBezTo>
                    <a:pt x="21600" y="22085"/>
                    <a:pt x="21514" y="23196"/>
                    <a:pt x="21342" y="24295"/>
                  </a:cubicBezTo>
                  <a:lnTo>
                    <a:pt x="0" y="20973"/>
                  </a:lnTo>
                  <a:lnTo>
                    <a:pt x="5165" y="-1"/>
                  </a:ln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7227" name="Object 69"/>
            <p:cNvGraphicFramePr>
              <a:graphicFrameLocks noChangeAspect="1"/>
            </p:cNvGraphicFramePr>
            <p:nvPr/>
          </p:nvGraphicFramePr>
          <p:xfrm>
            <a:off x="3016207" y="3473283"/>
            <a:ext cx="133282" cy="115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77569" imgH="215619" progId="Equation.3">
                    <p:embed/>
                  </p:oleObj>
                </mc:Choice>
                <mc:Fallback>
                  <p:oleObj name="Equation" r:id="rId13" imgW="177569" imgH="215619" progId="Equation.3">
                    <p:embed/>
                    <p:pic>
                      <p:nvPicPr>
                        <p:cNvPr id="7227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6207" y="3473283"/>
                          <a:ext cx="133282" cy="115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28" name="Freeform 70"/>
            <p:cNvSpPr>
              <a:spLocks/>
            </p:cNvSpPr>
            <p:nvPr/>
          </p:nvSpPr>
          <p:spPr bwMode="auto">
            <a:xfrm>
              <a:off x="3203789" y="3444153"/>
              <a:ext cx="626921" cy="598917"/>
            </a:xfrm>
            <a:custGeom>
              <a:avLst/>
              <a:gdLst>
                <a:gd name="T0" fmla="*/ 0 w 703"/>
                <a:gd name="T1" fmla="*/ 2147483647 h 1020"/>
                <a:gd name="T2" fmla="*/ 2147483647 w 703"/>
                <a:gd name="T3" fmla="*/ 2147483647 h 1020"/>
                <a:gd name="T4" fmla="*/ 2147483647 w 703"/>
                <a:gd name="T5" fmla="*/ 2147483647 h 1020"/>
                <a:gd name="T6" fmla="*/ 2147483647 w 703"/>
                <a:gd name="T7" fmla="*/ 2147483647 h 10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3"/>
                <a:gd name="T13" fmla="*/ 0 h 1020"/>
                <a:gd name="T14" fmla="*/ 703 w 703"/>
                <a:gd name="T15" fmla="*/ 1020 h 10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3" h="1020">
                  <a:moveTo>
                    <a:pt x="0" y="279"/>
                  </a:moveTo>
                  <a:cubicBezTo>
                    <a:pt x="238" y="139"/>
                    <a:pt x="477" y="0"/>
                    <a:pt x="590" y="98"/>
                  </a:cubicBezTo>
                  <a:cubicBezTo>
                    <a:pt x="703" y="196"/>
                    <a:pt x="665" y="718"/>
                    <a:pt x="680" y="869"/>
                  </a:cubicBezTo>
                  <a:cubicBezTo>
                    <a:pt x="695" y="1020"/>
                    <a:pt x="687" y="1012"/>
                    <a:pt x="680" y="10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29" name="Oval 71"/>
            <p:cNvSpPr>
              <a:spLocks noChangeArrowheads="1"/>
            </p:cNvSpPr>
            <p:nvPr/>
          </p:nvSpPr>
          <p:spPr bwMode="auto">
            <a:xfrm>
              <a:off x="3178285" y="3588639"/>
              <a:ext cx="50187" cy="7573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30" name="Oval 72"/>
            <p:cNvSpPr>
              <a:spLocks noChangeArrowheads="1"/>
            </p:cNvSpPr>
            <p:nvPr/>
          </p:nvSpPr>
          <p:spPr bwMode="auto">
            <a:xfrm>
              <a:off x="3203789" y="3738951"/>
              <a:ext cx="50187" cy="7573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31" name="Oval 73"/>
            <p:cNvSpPr>
              <a:spLocks noChangeArrowheads="1"/>
            </p:cNvSpPr>
            <p:nvPr/>
          </p:nvSpPr>
          <p:spPr bwMode="auto">
            <a:xfrm>
              <a:off x="3278658" y="3853141"/>
              <a:ext cx="51009" cy="7573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32" name="Oval 74"/>
            <p:cNvSpPr>
              <a:spLocks noChangeArrowheads="1"/>
            </p:cNvSpPr>
            <p:nvPr/>
          </p:nvSpPr>
          <p:spPr bwMode="auto">
            <a:xfrm>
              <a:off x="3379031" y="3928879"/>
              <a:ext cx="50187" cy="7573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33" name="Oval 75"/>
            <p:cNvSpPr>
              <a:spLocks noChangeArrowheads="1"/>
            </p:cNvSpPr>
            <p:nvPr/>
          </p:nvSpPr>
          <p:spPr bwMode="auto">
            <a:xfrm>
              <a:off x="3479404" y="3967331"/>
              <a:ext cx="51009" cy="7457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34" name="Oval 76"/>
            <p:cNvSpPr>
              <a:spLocks noChangeArrowheads="1"/>
            </p:cNvSpPr>
            <p:nvPr/>
          </p:nvSpPr>
          <p:spPr bwMode="auto">
            <a:xfrm>
              <a:off x="3605282" y="4005783"/>
              <a:ext cx="50187" cy="7457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35" name="Oval 77"/>
            <p:cNvSpPr>
              <a:spLocks noChangeArrowheads="1"/>
            </p:cNvSpPr>
            <p:nvPr/>
          </p:nvSpPr>
          <p:spPr bwMode="auto">
            <a:xfrm>
              <a:off x="3780523" y="4005783"/>
              <a:ext cx="50187" cy="7457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graphicFrame>
          <p:nvGraphicFramePr>
            <p:cNvPr id="7236" name="Object 78"/>
            <p:cNvGraphicFramePr>
              <a:graphicFrameLocks noChangeAspect="1"/>
            </p:cNvGraphicFramePr>
            <p:nvPr/>
          </p:nvGraphicFramePr>
          <p:xfrm>
            <a:off x="3768182" y="4194547"/>
            <a:ext cx="57591" cy="1141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64885" imgH="215619" progId="Equation.3">
                    <p:embed/>
                  </p:oleObj>
                </mc:Choice>
                <mc:Fallback>
                  <p:oleObj name="Equation" r:id="rId15" imgW="164885" imgH="215619" progId="Equation.3">
                    <p:embed/>
                    <p:pic>
                      <p:nvPicPr>
                        <p:cNvPr id="7236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8182" y="4194547"/>
                          <a:ext cx="57591" cy="1141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37" name="Text Box 79"/>
            <p:cNvSpPr txBox="1">
              <a:spLocks noChangeArrowheads="1"/>
            </p:cNvSpPr>
            <p:nvPr/>
          </p:nvSpPr>
          <p:spPr bwMode="auto">
            <a:xfrm>
              <a:off x="2752933" y="2882523"/>
              <a:ext cx="1940821" cy="48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GB" altLang="en-US" sz="1600">
                  <a:solidFill>
                    <a:schemeClr val="tx1"/>
                  </a:solidFill>
                </a:rPr>
                <a:t>A number of Pareto optimal solutions</a:t>
              </a:r>
            </a:p>
          </p:txBody>
        </p:sp>
        <p:sp>
          <p:nvSpPr>
            <p:cNvPr id="7238" name="Line 80"/>
            <p:cNvSpPr>
              <a:spLocks noChangeShapeType="1"/>
            </p:cNvSpPr>
            <p:nvPr/>
          </p:nvSpPr>
          <p:spPr bwMode="auto">
            <a:xfrm flipH="1">
              <a:off x="3442381" y="3396379"/>
              <a:ext cx="280962" cy="4940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9" name="Line 81"/>
            <p:cNvSpPr>
              <a:spLocks noChangeShapeType="1"/>
            </p:cNvSpPr>
            <p:nvPr/>
          </p:nvSpPr>
          <p:spPr bwMode="auto">
            <a:xfrm>
              <a:off x="4485562" y="3773907"/>
              <a:ext cx="26139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0" name="Line 84"/>
            <p:cNvSpPr>
              <a:spLocks noChangeShapeType="1"/>
            </p:cNvSpPr>
            <p:nvPr/>
          </p:nvSpPr>
          <p:spPr bwMode="auto">
            <a:xfrm>
              <a:off x="5690768" y="3773907"/>
              <a:ext cx="26139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41" name="Group 85"/>
            <p:cNvGrpSpPr>
              <a:grpSpLocks/>
            </p:cNvGrpSpPr>
            <p:nvPr/>
          </p:nvGrpSpPr>
          <p:grpSpPr bwMode="auto">
            <a:xfrm>
              <a:off x="6006527" y="3001811"/>
              <a:ext cx="1251471" cy="1363293"/>
              <a:chOff x="1462" y="2810"/>
              <a:chExt cx="2517" cy="1343"/>
            </a:xfrm>
          </p:grpSpPr>
          <p:sp>
            <p:nvSpPr>
              <p:cNvPr id="7242" name="Text Box 86"/>
              <p:cNvSpPr txBox="1">
                <a:spLocks noChangeArrowheads="1"/>
              </p:cNvSpPr>
              <p:nvPr/>
            </p:nvSpPr>
            <p:spPr bwMode="auto">
              <a:xfrm>
                <a:off x="1462" y="2810"/>
                <a:ext cx="2517" cy="2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GB" altLang="en-US" sz="1600">
                    <a:solidFill>
                      <a:schemeClr val="tx1"/>
                    </a:solidFill>
                  </a:rPr>
                  <a:t>The final solution</a:t>
                </a:r>
              </a:p>
            </p:txBody>
          </p:sp>
          <p:graphicFrame>
            <p:nvGraphicFramePr>
              <p:cNvPr id="7243" name="Object 87"/>
              <p:cNvGraphicFramePr>
                <a:graphicFrameLocks noChangeAspect="1"/>
              </p:cNvGraphicFramePr>
              <p:nvPr/>
            </p:nvGraphicFramePr>
            <p:xfrm>
              <a:off x="1830" y="3163"/>
              <a:ext cx="234" cy="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6" imgW="177569" imgH="215619" progId="Equation.3">
                      <p:embed/>
                    </p:oleObj>
                  </mc:Choice>
                  <mc:Fallback>
                    <p:oleObj name="Equation" r:id="rId6" imgW="177569" imgH="215619" progId="Equation.3">
                      <p:embed/>
                      <p:pic>
                        <p:nvPicPr>
                          <p:cNvPr id="7243" name="Object 8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30" y="3163"/>
                            <a:ext cx="234" cy="1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244" name="Line 88"/>
              <p:cNvSpPr>
                <a:spLocks noChangeShapeType="1"/>
              </p:cNvSpPr>
              <p:nvPr/>
            </p:nvSpPr>
            <p:spPr bwMode="auto">
              <a:xfrm>
                <a:off x="1877" y="3968"/>
                <a:ext cx="1985" cy="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5" name="Line 89"/>
              <p:cNvSpPr>
                <a:spLocks noChangeShapeType="1"/>
              </p:cNvSpPr>
              <p:nvPr/>
            </p:nvSpPr>
            <p:spPr bwMode="auto">
              <a:xfrm flipV="1">
                <a:off x="2109" y="3080"/>
                <a:ext cx="0" cy="8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6" name="Arc 90"/>
              <p:cNvSpPr>
                <a:spLocks/>
              </p:cNvSpPr>
              <p:nvPr/>
            </p:nvSpPr>
            <p:spPr bwMode="auto">
              <a:xfrm rot="10267717">
                <a:off x="2274" y="3230"/>
                <a:ext cx="1339" cy="774"/>
              </a:xfrm>
              <a:custGeom>
                <a:avLst/>
                <a:gdLst>
                  <a:gd name="T0" fmla="*/ 0 w 21600"/>
                  <a:gd name="T1" fmla="*/ 0 h 25563"/>
                  <a:gd name="T2" fmla="*/ 0 w 21600"/>
                  <a:gd name="T3" fmla="*/ 0 h 25563"/>
                  <a:gd name="T4" fmla="*/ 0 w 21600"/>
                  <a:gd name="T5" fmla="*/ 0 h 2556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5563"/>
                  <a:gd name="T11" fmla="*/ 21600 w 21600"/>
                  <a:gd name="T12" fmla="*/ 25563 h 255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5563" fill="none" extrusionOk="0">
                    <a:moveTo>
                      <a:pt x="2483" y="0"/>
                    </a:moveTo>
                    <a:cubicBezTo>
                      <a:pt x="13379" y="1261"/>
                      <a:pt x="21600" y="10488"/>
                      <a:pt x="21600" y="21457"/>
                    </a:cubicBezTo>
                    <a:cubicBezTo>
                      <a:pt x="21600" y="22835"/>
                      <a:pt x="21468" y="24210"/>
                      <a:pt x="21206" y="25563"/>
                    </a:cubicBezTo>
                  </a:path>
                  <a:path w="21600" h="25563" stroke="0" extrusionOk="0">
                    <a:moveTo>
                      <a:pt x="2483" y="0"/>
                    </a:moveTo>
                    <a:cubicBezTo>
                      <a:pt x="13379" y="1261"/>
                      <a:pt x="21600" y="10488"/>
                      <a:pt x="21600" y="21457"/>
                    </a:cubicBezTo>
                    <a:cubicBezTo>
                      <a:pt x="21600" y="22835"/>
                      <a:pt x="21468" y="24210"/>
                      <a:pt x="21206" y="25563"/>
                    </a:cubicBezTo>
                    <a:lnTo>
                      <a:pt x="0" y="21457"/>
                    </a:lnTo>
                    <a:lnTo>
                      <a:pt x="2483" y="0"/>
                    </a:lnTo>
                    <a:close/>
                  </a:path>
                </a:pathLst>
              </a:custGeom>
              <a:noFill/>
              <a:ln w="349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7247" name="Object 91"/>
              <p:cNvGraphicFramePr>
                <a:graphicFrameLocks noChangeAspect="1"/>
              </p:cNvGraphicFramePr>
              <p:nvPr/>
            </p:nvGraphicFramePr>
            <p:xfrm>
              <a:off x="3596" y="4022"/>
              <a:ext cx="217" cy="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8" imgW="164885" imgH="215619" progId="Equation.3">
                      <p:embed/>
                    </p:oleObj>
                  </mc:Choice>
                  <mc:Fallback>
                    <p:oleObj name="Equation" r:id="rId8" imgW="164885" imgH="215619" progId="Equation.3">
                      <p:embed/>
                      <p:pic>
                        <p:nvPicPr>
                          <p:cNvPr id="7247" name="Object 9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96" y="4022"/>
                            <a:ext cx="217" cy="1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48" name="Object 92"/>
              <p:cNvGraphicFramePr>
                <a:graphicFrameLocks noChangeAspect="1"/>
              </p:cNvGraphicFramePr>
              <p:nvPr/>
            </p:nvGraphicFramePr>
            <p:xfrm>
              <a:off x="3596" y="3522"/>
              <a:ext cx="353" cy="1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0" imgW="393529" imgH="203112" progId="Equation.3">
                      <p:embed/>
                    </p:oleObj>
                  </mc:Choice>
                  <mc:Fallback>
                    <p:oleObj name="Equation" r:id="rId10" imgW="393529" imgH="203112" progId="Equation.3">
                      <p:embed/>
                      <p:pic>
                        <p:nvPicPr>
                          <p:cNvPr id="7248" name="Object 9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96" y="3522"/>
                            <a:ext cx="353" cy="1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249" name="Freeform 93"/>
              <p:cNvSpPr>
                <a:spLocks/>
              </p:cNvSpPr>
              <p:nvPr/>
            </p:nvSpPr>
            <p:spPr bwMode="auto">
              <a:xfrm>
                <a:off x="2245" y="3113"/>
                <a:ext cx="1315" cy="816"/>
              </a:xfrm>
              <a:custGeom>
                <a:avLst/>
                <a:gdLst>
                  <a:gd name="T0" fmla="*/ 0 w 703"/>
                  <a:gd name="T1" fmla="*/ 8 h 1020"/>
                  <a:gd name="T2" fmla="*/ 13260181 w 703"/>
                  <a:gd name="T3" fmla="*/ 3 h 1020"/>
                  <a:gd name="T4" fmla="*/ 15274628 w 703"/>
                  <a:gd name="T5" fmla="*/ 24 h 1020"/>
                  <a:gd name="T6" fmla="*/ 15274628 w 703"/>
                  <a:gd name="T7" fmla="*/ 28 h 10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03"/>
                  <a:gd name="T13" fmla="*/ 0 h 1020"/>
                  <a:gd name="T14" fmla="*/ 703 w 703"/>
                  <a:gd name="T15" fmla="*/ 1020 h 10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03" h="1020">
                    <a:moveTo>
                      <a:pt x="0" y="279"/>
                    </a:moveTo>
                    <a:cubicBezTo>
                      <a:pt x="238" y="139"/>
                      <a:pt x="477" y="0"/>
                      <a:pt x="590" y="98"/>
                    </a:cubicBezTo>
                    <a:cubicBezTo>
                      <a:pt x="703" y="196"/>
                      <a:pt x="665" y="718"/>
                      <a:pt x="680" y="869"/>
                    </a:cubicBezTo>
                    <a:cubicBezTo>
                      <a:pt x="695" y="1020"/>
                      <a:pt x="687" y="1012"/>
                      <a:pt x="680" y="10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0" name="Oval 94"/>
              <p:cNvSpPr>
                <a:spLocks noChangeArrowheads="1"/>
              </p:cNvSpPr>
              <p:nvPr/>
            </p:nvSpPr>
            <p:spPr bwMode="auto">
              <a:xfrm>
                <a:off x="2356" y="3566"/>
                <a:ext cx="116" cy="10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7251" name="Line 95"/>
              <p:cNvSpPr>
                <a:spLocks noChangeShapeType="1"/>
              </p:cNvSpPr>
              <p:nvPr/>
            </p:nvSpPr>
            <p:spPr bwMode="auto">
              <a:xfrm flipV="1">
                <a:off x="2426" y="3113"/>
                <a:ext cx="91" cy="4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72145" y="4869160"/>
            <a:ext cx="7888287" cy="1103313"/>
            <a:chOff x="468313" y="5133975"/>
            <a:chExt cx="7888287" cy="1103313"/>
          </a:xfrm>
        </p:grpSpPr>
        <p:pic>
          <p:nvPicPr>
            <p:cNvPr id="7176" name="Picture 21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13" y="5386388"/>
              <a:ext cx="698500" cy="59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7" name="Line 29"/>
            <p:cNvSpPr>
              <a:spLocks noChangeShapeType="1"/>
            </p:cNvSpPr>
            <p:nvPr/>
          </p:nvSpPr>
          <p:spPr bwMode="auto">
            <a:xfrm>
              <a:off x="1044575" y="5680075"/>
              <a:ext cx="26193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178" name="Picture 2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4438" y="5197475"/>
              <a:ext cx="604837" cy="958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9" name="Line 66"/>
            <p:cNvSpPr>
              <a:spLocks noChangeShapeType="1"/>
            </p:cNvSpPr>
            <p:nvPr/>
          </p:nvSpPr>
          <p:spPr bwMode="auto">
            <a:xfrm flipV="1">
              <a:off x="1419225" y="6062663"/>
              <a:ext cx="793750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0" name="Line 67"/>
            <p:cNvSpPr>
              <a:spLocks noChangeShapeType="1"/>
            </p:cNvSpPr>
            <p:nvPr/>
          </p:nvSpPr>
          <p:spPr bwMode="auto">
            <a:xfrm flipV="1">
              <a:off x="1470025" y="5302250"/>
              <a:ext cx="14288" cy="788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1" name="Arc 68"/>
            <p:cNvSpPr>
              <a:spLocks/>
            </p:cNvSpPr>
            <p:nvPr/>
          </p:nvSpPr>
          <p:spPr bwMode="auto">
            <a:xfrm rot="10555769">
              <a:off x="1547813" y="5456238"/>
              <a:ext cx="790575" cy="525462"/>
            </a:xfrm>
            <a:custGeom>
              <a:avLst/>
              <a:gdLst>
                <a:gd name="T0" fmla="*/ 0 w 21600"/>
                <a:gd name="T1" fmla="*/ 0 h 24296"/>
                <a:gd name="T2" fmla="*/ 0 w 21600"/>
                <a:gd name="T3" fmla="*/ 0 h 24296"/>
                <a:gd name="T4" fmla="*/ 0 w 21600"/>
                <a:gd name="T5" fmla="*/ 0 h 24296"/>
                <a:gd name="T6" fmla="*/ 0 60000 65536"/>
                <a:gd name="T7" fmla="*/ 0 60000 65536"/>
                <a:gd name="T8" fmla="*/ 0 60000 65536"/>
                <a:gd name="T9" fmla="*/ 0 w 21600"/>
                <a:gd name="T10" fmla="*/ 0 h 24296"/>
                <a:gd name="T11" fmla="*/ 21600 w 21600"/>
                <a:gd name="T12" fmla="*/ 24296 h 242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4296" fill="none" extrusionOk="0">
                  <a:moveTo>
                    <a:pt x="5165" y="-1"/>
                  </a:moveTo>
                  <a:cubicBezTo>
                    <a:pt x="14816" y="2376"/>
                    <a:pt x="21600" y="11033"/>
                    <a:pt x="21600" y="20973"/>
                  </a:cubicBezTo>
                  <a:cubicBezTo>
                    <a:pt x="21600" y="22085"/>
                    <a:pt x="21514" y="23196"/>
                    <a:pt x="21342" y="24295"/>
                  </a:cubicBezTo>
                </a:path>
                <a:path w="21600" h="24296" stroke="0" extrusionOk="0">
                  <a:moveTo>
                    <a:pt x="5165" y="-1"/>
                  </a:moveTo>
                  <a:cubicBezTo>
                    <a:pt x="14816" y="2376"/>
                    <a:pt x="21600" y="11033"/>
                    <a:pt x="21600" y="20973"/>
                  </a:cubicBezTo>
                  <a:cubicBezTo>
                    <a:pt x="21600" y="22085"/>
                    <a:pt x="21514" y="23196"/>
                    <a:pt x="21342" y="24295"/>
                  </a:cubicBezTo>
                  <a:lnTo>
                    <a:pt x="0" y="20973"/>
                  </a:lnTo>
                  <a:lnTo>
                    <a:pt x="5165" y="-1"/>
                  </a:ln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7182" name="Object 69"/>
            <p:cNvGraphicFramePr>
              <a:graphicFrameLocks noChangeAspect="1"/>
            </p:cNvGraphicFramePr>
            <p:nvPr/>
          </p:nvGraphicFramePr>
          <p:xfrm>
            <a:off x="1360488" y="5378450"/>
            <a:ext cx="133350" cy="115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77569" imgH="215619" progId="Equation.3">
                    <p:embed/>
                  </p:oleObj>
                </mc:Choice>
                <mc:Fallback>
                  <p:oleObj name="Equation" r:id="rId13" imgW="177569" imgH="215619" progId="Equation.3">
                    <p:embed/>
                    <p:pic>
                      <p:nvPicPr>
                        <p:cNvPr id="7182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0488" y="5378450"/>
                          <a:ext cx="133350" cy="1158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3" name="Freeform 70"/>
            <p:cNvSpPr>
              <a:spLocks/>
            </p:cNvSpPr>
            <p:nvPr/>
          </p:nvSpPr>
          <p:spPr bwMode="auto">
            <a:xfrm>
              <a:off x="1547813" y="5349875"/>
              <a:ext cx="627062" cy="598488"/>
            </a:xfrm>
            <a:custGeom>
              <a:avLst/>
              <a:gdLst>
                <a:gd name="T0" fmla="*/ 0 w 703"/>
                <a:gd name="T1" fmla="*/ 2147483647 h 1020"/>
                <a:gd name="T2" fmla="*/ 2147483647 w 703"/>
                <a:gd name="T3" fmla="*/ 2147483647 h 1020"/>
                <a:gd name="T4" fmla="*/ 2147483647 w 703"/>
                <a:gd name="T5" fmla="*/ 2147483647 h 1020"/>
                <a:gd name="T6" fmla="*/ 2147483647 w 703"/>
                <a:gd name="T7" fmla="*/ 2147483647 h 10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3"/>
                <a:gd name="T13" fmla="*/ 0 h 1020"/>
                <a:gd name="T14" fmla="*/ 703 w 703"/>
                <a:gd name="T15" fmla="*/ 1020 h 10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3" h="1020">
                  <a:moveTo>
                    <a:pt x="0" y="279"/>
                  </a:moveTo>
                  <a:cubicBezTo>
                    <a:pt x="238" y="139"/>
                    <a:pt x="477" y="0"/>
                    <a:pt x="590" y="98"/>
                  </a:cubicBezTo>
                  <a:cubicBezTo>
                    <a:pt x="703" y="196"/>
                    <a:pt x="665" y="718"/>
                    <a:pt x="680" y="869"/>
                  </a:cubicBezTo>
                  <a:cubicBezTo>
                    <a:pt x="695" y="1020"/>
                    <a:pt x="687" y="1012"/>
                    <a:pt x="680" y="10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4" name="Oval 71"/>
            <p:cNvSpPr>
              <a:spLocks noChangeArrowheads="1"/>
            </p:cNvSpPr>
            <p:nvPr/>
          </p:nvSpPr>
          <p:spPr bwMode="auto">
            <a:xfrm>
              <a:off x="1712913" y="5494338"/>
              <a:ext cx="508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185" name="Oval 72"/>
            <p:cNvSpPr>
              <a:spLocks noChangeArrowheads="1"/>
            </p:cNvSpPr>
            <p:nvPr/>
          </p:nvSpPr>
          <p:spPr bwMode="auto">
            <a:xfrm>
              <a:off x="1785938" y="5645150"/>
              <a:ext cx="49212" cy="746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186" name="Oval 73"/>
            <p:cNvSpPr>
              <a:spLocks noChangeArrowheads="1"/>
            </p:cNvSpPr>
            <p:nvPr/>
          </p:nvSpPr>
          <p:spPr bwMode="auto">
            <a:xfrm>
              <a:off x="1712913" y="5435600"/>
              <a:ext cx="508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187" name="Oval 74"/>
            <p:cNvSpPr>
              <a:spLocks noChangeArrowheads="1"/>
            </p:cNvSpPr>
            <p:nvPr/>
          </p:nvSpPr>
          <p:spPr bwMode="auto">
            <a:xfrm>
              <a:off x="1722438" y="5580063"/>
              <a:ext cx="508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188" name="Oval 75"/>
            <p:cNvSpPr>
              <a:spLocks noChangeArrowheads="1"/>
            </p:cNvSpPr>
            <p:nvPr/>
          </p:nvSpPr>
          <p:spPr bwMode="auto">
            <a:xfrm>
              <a:off x="2000250" y="5795963"/>
              <a:ext cx="50800" cy="746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189" name="Oval 76"/>
            <p:cNvSpPr>
              <a:spLocks noChangeArrowheads="1"/>
            </p:cNvSpPr>
            <p:nvPr/>
          </p:nvSpPr>
          <p:spPr bwMode="auto">
            <a:xfrm>
              <a:off x="1949450" y="5724525"/>
              <a:ext cx="49213" cy="746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190" name="Oval 77"/>
            <p:cNvSpPr>
              <a:spLocks noChangeArrowheads="1"/>
            </p:cNvSpPr>
            <p:nvPr/>
          </p:nvSpPr>
          <p:spPr bwMode="auto">
            <a:xfrm>
              <a:off x="2124075" y="5911850"/>
              <a:ext cx="50800" cy="746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graphicFrame>
          <p:nvGraphicFramePr>
            <p:cNvPr id="7191" name="Object 78"/>
            <p:cNvGraphicFramePr>
              <a:graphicFrameLocks noChangeAspect="1"/>
            </p:cNvGraphicFramePr>
            <p:nvPr/>
          </p:nvGraphicFramePr>
          <p:xfrm>
            <a:off x="2111375" y="6100763"/>
            <a:ext cx="58738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64885" imgH="215619" progId="Equation.3">
                    <p:embed/>
                  </p:oleObj>
                </mc:Choice>
                <mc:Fallback>
                  <p:oleObj name="Equation" r:id="rId15" imgW="164885" imgH="215619" progId="Equation.3">
                    <p:embed/>
                    <p:pic>
                      <p:nvPicPr>
                        <p:cNvPr id="7191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1375" y="6100763"/>
                          <a:ext cx="58738" cy="114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92" name="Line 81"/>
            <p:cNvSpPr>
              <a:spLocks noChangeShapeType="1"/>
            </p:cNvSpPr>
            <p:nvPr/>
          </p:nvSpPr>
          <p:spPr bwMode="auto">
            <a:xfrm>
              <a:off x="2222500" y="5680075"/>
              <a:ext cx="261938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3" name="Line 84"/>
            <p:cNvSpPr>
              <a:spLocks noChangeShapeType="1"/>
            </p:cNvSpPr>
            <p:nvPr/>
          </p:nvSpPr>
          <p:spPr bwMode="auto">
            <a:xfrm>
              <a:off x="3059113" y="5680075"/>
              <a:ext cx="26193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7194" name="Object 87"/>
            <p:cNvGraphicFramePr>
              <a:graphicFrameLocks noChangeAspect="1"/>
            </p:cNvGraphicFramePr>
            <p:nvPr/>
          </p:nvGraphicFramePr>
          <p:xfrm>
            <a:off x="3314700" y="5218113"/>
            <a:ext cx="115888" cy="133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77569" imgH="215619" progId="Equation.3">
                    <p:embed/>
                  </p:oleObj>
                </mc:Choice>
                <mc:Fallback>
                  <p:oleObj name="Equation" r:id="rId6" imgW="177569" imgH="215619" progId="Equation.3">
                    <p:embed/>
                    <p:pic>
                      <p:nvPicPr>
                        <p:cNvPr id="7194" name="Object 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700" y="5218113"/>
                          <a:ext cx="115888" cy="133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95" name="Line 88"/>
            <p:cNvSpPr>
              <a:spLocks noChangeShapeType="1"/>
            </p:cNvSpPr>
            <p:nvPr/>
          </p:nvSpPr>
          <p:spPr bwMode="auto">
            <a:xfrm>
              <a:off x="3338513" y="6035675"/>
              <a:ext cx="985837" cy="26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6" name="Line 89"/>
            <p:cNvSpPr>
              <a:spLocks noChangeShapeType="1"/>
            </p:cNvSpPr>
            <p:nvPr/>
          </p:nvSpPr>
          <p:spPr bwMode="auto">
            <a:xfrm flipV="1">
              <a:off x="3452813" y="5133975"/>
              <a:ext cx="0" cy="889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7" name="Arc 90"/>
            <p:cNvSpPr>
              <a:spLocks/>
            </p:cNvSpPr>
            <p:nvPr/>
          </p:nvSpPr>
          <p:spPr bwMode="auto">
            <a:xfrm rot="10267717">
              <a:off x="3535363" y="5286375"/>
              <a:ext cx="666750" cy="785813"/>
            </a:xfrm>
            <a:custGeom>
              <a:avLst/>
              <a:gdLst>
                <a:gd name="T0" fmla="*/ 0 w 21600"/>
                <a:gd name="T1" fmla="*/ 0 h 25563"/>
                <a:gd name="T2" fmla="*/ 0 w 21600"/>
                <a:gd name="T3" fmla="*/ 0 h 25563"/>
                <a:gd name="T4" fmla="*/ 0 w 21600"/>
                <a:gd name="T5" fmla="*/ 0 h 25563"/>
                <a:gd name="T6" fmla="*/ 0 60000 65536"/>
                <a:gd name="T7" fmla="*/ 0 60000 65536"/>
                <a:gd name="T8" fmla="*/ 0 60000 65536"/>
                <a:gd name="T9" fmla="*/ 0 w 21600"/>
                <a:gd name="T10" fmla="*/ 0 h 25563"/>
                <a:gd name="T11" fmla="*/ 21600 w 21600"/>
                <a:gd name="T12" fmla="*/ 25563 h 2556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5563" fill="none" extrusionOk="0">
                  <a:moveTo>
                    <a:pt x="2483" y="0"/>
                  </a:moveTo>
                  <a:cubicBezTo>
                    <a:pt x="13379" y="1261"/>
                    <a:pt x="21600" y="10488"/>
                    <a:pt x="21600" y="21457"/>
                  </a:cubicBezTo>
                  <a:cubicBezTo>
                    <a:pt x="21600" y="22835"/>
                    <a:pt x="21468" y="24210"/>
                    <a:pt x="21206" y="25563"/>
                  </a:cubicBezTo>
                </a:path>
                <a:path w="21600" h="25563" stroke="0" extrusionOk="0">
                  <a:moveTo>
                    <a:pt x="2483" y="0"/>
                  </a:moveTo>
                  <a:cubicBezTo>
                    <a:pt x="13379" y="1261"/>
                    <a:pt x="21600" y="10488"/>
                    <a:pt x="21600" y="21457"/>
                  </a:cubicBezTo>
                  <a:cubicBezTo>
                    <a:pt x="21600" y="22835"/>
                    <a:pt x="21468" y="24210"/>
                    <a:pt x="21206" y="25563"/>
                  </a:cubicBezTo>
                  <a:lnTo>
                    <a:pt x="0" y="21457"/>
                  </a:lnTo>
                  <a:lnTo>
                    <a:pt x="2483" y="0"/>
                  </a:ln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7198" name="Object 91"/>
            <p:cNvGraphicFramePr>
              <a:graphicFrameLocks noChangeAspect="1"/>
            </p:cNvGraphicFramePr>
            <p:nvPr/>
          </p:nvGraphicFramePr>
          <p:xfrm>
            <a:off x="4192588" y="6089650"/>
            <a:ext cx="107950" cy="133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64885" imgH="215619" progId="Equation.3">
                    <p:embed/>
                  </p:oleObj>
                </mc:Choice>
                <mc:Fallback>
                  <p:oleObj name="Equation" r:id="rId8" imgW="164885" imgH="215619" progId="Equation.3">
                    <p:embed/>
                    <p:pic>
                      <p:nvPicPr>
                        <p:cNvPr id="7198" name="Object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2588" y="6089650"/>
                          <a:ext cx="107950" cy="133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99" name="Freeform 93"/>
            <p:cNvSpPr>
              <a:spLocks/>
            </p:cNvSpPr>
            <p:nvPr/>
          </p:nvSpPr>
          <p:spPr bwMode="auto">
            <a:xfrm>
              <a:off x="3521075" y="5167313"/>
              <a:ext cx="654050" cy="828675"/>
            </a:xfrm>
            <a:custGeom>
              <a:avLst/>
              <a:gdLst>
                <a:gd name="T0" fmla="*/ 0 w 703"/>
                <a:gd name="T1" fmla="*/ 2147483647 h 1020"/>
                <a:gd name="T2" fmla="*/ 2147483647 w 703"/>
                <a:gd name="T3" fmla="*/ 2147483647 h 1020"/>
                <a:gd name="T4" fmla="*/ 2147483647 w 703"/>
                <a:gd name="T5" fmla="*/ 2147483647 h 1020"/>
                <a:gd name="T6" fmla="*/ 2147483647 w 703"/>
                <a:gd name="T7" fmla="*/ 2147483647 h 10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3"/>
                <a:gd name="T13" fmla="*/ 0 h 1020"/>
                <a:gd name="T14" fmla="*/ 703 w 703"/>
                <a:gd name="T15" fmla="*/ 1020 h 10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3" h="1020">
                  <a:moveTo>
                    <a:pt x="0" y="279"/>
                  </a:moveTo>
                  <a:cubicBezTo>
                    <a:pt x="238" y="139"/>
                    <a:pt x="477" y="0"/>
                    <a:pt x="590" y="98"/>
                  </a:cubicBezTo>
                  <a:cubicBezTo>
                    <a:pt x="703" y="196"/>
                    <a:pt x="665" y="718"/>
                    <a:pt x="680" y="869"/>
                  </a:cubicBezTo>
                  <a:cubicBezTo>
                    <a:pt x="695" y="1020"/>
                    <a:pt x="687" y="1012"/>
                    <a:pt x="680" y="10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0" name="Oval 2"/>
            <p:cNvSpPr>
              <a:spLocks noChangeArrowheads="1"/>
            </p:cNvSpPr>
            <p:nvPr/>
          </p:nvSpPr>
          <p:spPr bwMode="auto">
            <a:xfrm>
              <a:off x="3832225" y="5627688"/>
              <a:ext cx="274638" cy="34925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GB" altLang="en-US" sz="180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7201" name="Line 84"/>
            <p:cNvSpPr>
              <a:spLocks noChangeShapeType="1"/>
            </p:cNvSpPr>
            <p:nvPr/>
          </p:nvSpPr>
          <p:spPr bwMode="auto">
            <a:xfrm>
              <a:off x="4454525" y="5651500"/>
              <a:ext cx="26193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202" name="Picture 21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463" y="5364163"/>
              <a:ext cx="700087" cy="59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7203" name="Object 87"/>
            <p:cNvGraphicFramePr>
              <a:graphicFrameLocks noChangeAspect="1"/>
            </p:cNvGraphicFramePr>
            <p:nvPr/>
          </p:nvGraphicFramePr>
          <p:xfrm>
            <a:off x="5534025" y="5232400"/>
            <a:ext cx="117475" cy="133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77569" imgH="215619" progId="Equation.3">
                    <p:embed/>
                  </p:oleObj>
                </mc:Choice>
                <mc:Fallback>
                  <p:oleObj name="Equation" r:id="rId6" imgW="177569" imgH="215619" progId="Equation.3">
                    <p:embed/>
                    <p:pic>
                      <p:nvPicPr>
                        <p:cNvPr id="7203" name="Object 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34025" y="5232400"/>
                          <a:ext cx="117475" cy="133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04" name="Line 88"/>
            <p:cNvSpPr>
              <a:spLocks noChangeShapeType="1"/>
            </p:cNvSpPr>
            <p:nvPr/>
          </p:nvSpPr>
          <p:spPr bwMode="auto">
            <a:xfrm>
              <a:off x="5557838" y="6049963"/>
              <a:ext cx="987425" cy="269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5" name="Line 89"/>
            <p:cNvSpPr>
              <a:spLocks noChangeShapeType="1"/>
            </p:cNvSpPr>
            <p:nvPr/>
          </p:nvSpPr>
          <p:spPr bwMode="auto">
            <a:xfrm flipV="1">
              <a:off x="5673725" y="5148263"/>
              <a:ext cx="0" cy="8874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6" name="Arc 90"/>
            <p:cNvSpPr>
              <a:spLocks/>
            </p:cNvSpPr>
            <p:nvPr/>
          </p:nvSpPr>
          <p:spPr bwMode="auto">
            <a:xfrm rot="10267717">
              <a:off x="5754688" y="5300663"/>
              <a:ext cx="666750" cy="785812"/>
            </a:xfrm>
            <a:custGeom>
              <a:avLst/>
              <a:gdLst>
                <a:gd name="T0" fmla="*/ 0 w 21600"/>
                <a:gd name="T1" fmla="*/ 0 h 25563"/>
                <a:gd name="T2" fmla="*/ 0 w 21600"/>
                <a:gd name="T3" fmla="*/ 0 h 25563"/>
                <a:gd name="T4" fmla="*/ 0 w 21600"/>
                <a:gd name="T5" fmla="*/ 0 h 25563"/>
                <a:gd name="T6" fmla="*/ 0 60000 65536"/>
                <a:gd name="T7" fmla="*/ 0 60000 65536"/>
                <a:gd name="T8" fmla="*/ 0 60000 65536"/>
                <a:gd name="T9" fmla="*/ 0 w 21600"/>
                <a:gd name="T10" fmla="*/ 0 h 25563"/>
                <a:gd name="T11" fmla="*/ 21600 w 21600"/>
                <a:gd name="T12" fmla="*/ 25563 h 2556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5563" fill="none" extrusionOk="0">
                  <a:moveTo>
                    <a:pt x="2483" y="0"/>
                  </a:moveTo>
                  <a:cubicBezTo>
                    <a:pt x="13379" y="1261"/>
                    <a:pt x="21600" y="10488"/>
                    <a:pt x="21600" y="21457"/>
                  </a:cubicBezTo>
                  <a:cubicBezTo>
                    <a:pt x="21600" y="22835"/>
                    <a:pt x="21468" y="24210"/>
                    <a:pt x="21206" y="25563"/>
                  </a:cubicBezTo>
                </a:path>
                <a:path w="21600" h="25563" stroke="0" extrusionOk="0">
                  <a:moveTo>
                    <a:pt x="2483" y="0"/>
                  </a:moveTo>
                  <a:cubicBezTo>
                    <a:pt x="13379" y="1261"/>
                    <a:pt x="21600" y="10488"/>
                    <a:pt x="21600" y="21457"/>
                  </a:cubicBezTo>
                  <a:cubicBezTo>
                    <a:pt x="21600" y="22835"/>
                    <a:pt x="21468" y="24210"/>
                    <a:pt x="21206" y="25563"/>
                  </a:cubicBezTo>
                  <a:lnTo>
                    <a:pt x="0" y="21457"/>
                  </a:lnTo>
                  <a:lnTo>
                    <a:pt x="2483" y="0"/>
                  </a:ln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7207" name="Object 91"/>
            <p:cNvGraphicFramePr>
              <a:graphicFrameLocks noChangeAspect="1"/>
            </p:cNvGraphicFramePr>
            <p:nvPr/>
          </p:nvGraphicFramePr>
          <p:xfrm>
            <a:off x="6413500" y="6103938"/>
            <a:ext cx="106363" cy="133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64885" imgH="215619" progId="Equation.3">
                    <p:embed/>
                  </p:oleObj>
                </mc:Choice>
                <mc:Fallback>
                  <p:oleObj name="Equation" r:id="rId8" imgW="164885" imgH="215619" progId="Equation.3">
                    <p:embed/>
                    <p:pic>
                      <p:nvPicPr>
                        <p:cNvPr id="7207" name="Object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13500" y="6103938"/>
                          <a:ext cx="106363" cy="133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08" name="Freeform 93"/>
            <p:cNvSpPr>
              <a:spLocks/>
            </p:cNvSpPr>
            <p:nvPr/>
          </p:nvSpPr>
          <p:spPr bwMode="auto">
            <a:xfrm>
              <a:off x="5740400" y="5181600"/>
              <a:ext cx="654050" cy="828675"/>
            </a:xfrm>
            <a:custGeom>
              <a:avLst/>
              <a:gdLst>
                <a:gd name="T0" fmla="*/ 0 w 703"/>
                <a:gd name="T1" fmla="*/ 2147483647 h 1020"/>
                <a:gd name="T2" fmla="*/ 2147483647 w 703"/>
                <a:gd name="T3" fmla="*/ 2147483647 h 1020"/>
                <a:gd name="T4" fmla="*/ 2147483647 w 703"/>
                <a:gd name="T5" fmla="*/ 2147483647 h 1020"/>
                <a:gd name="T6" fmla="*/ 2147483647 w 703"/>
                <a:gd name="T7" fmla="*/ 2147483647 h 10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3"/>
                <a:gd name="T13" fmla="*/ 0 h 1020"/>
                <a:gd name="T14" fmla="*/ 703 w 703"/>
                <a:gd name="T15" fmla="*/ 1020 h 10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3" h="1020">
                  <a:moveTo>
                    <a:pt x="0" y="279"/>
                  </a:moveTo>
                  <a:cubicBezTo>
                    <a:pt x="238" y="139"/>
                    <a:pt x="477" y="0"/>
                    <a:pt x="590" y="98"/>
                  </a:cubicBezTo>
                  <a:cubicBezTo>
                    <a:pt x="703" y="196"/>
                    <a:pt x="665" y="718"/>
                    <a:pt x="680" y="869"/>
                  </a:cubicBezTo>
                  <a:cubicBezTo>
                    <a:pt x="695" y="1020"/>
                    <a:pt x="687" y="1012"/>
                    <a:pt x="680" y="10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9" name="Line 84"/>
            <p:cNvSpPr>
              <a:spLocks noChangeShapeType="1"/>
            </p:cNvSpPr>
            <p:nvPr/>
          </p:nvSpPr>
          <p:spPr bwMode="auto">
            <a:xfrm>
              <a:off x="5292725" y="5651500"/>
              <a:ext cx="26035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0" name="Oval 75"/>
            <p:cNvSpPr>
              <a:spLocks noChangeArrowheads="1"/>
            </p:cNvSpPr>
            <p:nvPr/>
          </p:nvSpPr>
          <p:spPr bwMode="auto">
            <a:xfrm>
              <a:off x="6084888" y="5865813"/>
              <a:ext cx="50800" cy="746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11" name="Oval 75"/>
            <p:cNvSpPr>
              <a:spLocks noChangeArrowheads="1"/>
            </p:cNvSpPr>
            <p:nvPr/>
          </p:nvSpPr>
          <p:spPr bwMode="auto">
            <a:xfrm>
              <a:off x="6176963" y="5937250"/>
              <a:ext cx="50800" cy="746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12" name="Oval 75"/>
            <p:cNvSpPr>
              <a:spLocks noChangeArrowheads="1"/>
            </p:cNvSpPr>
            <p:nvPr/>
          </p:nvSpPr>
          <p:spPr bwMode="auto">
            <a:xfrm>
              <a:off x="6300788" y="5940425"/>
              <a:ext cx="50800" cy="746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13" name="Oval 75"/>
            <p:cNvSpPr>
              <a:spLocks noChangeArrowheads="1"/>
            </p:cNvSpPr>
            <p:nvPr/>
          </p:nvSpPr>
          <p:spPr bwMode="auto">
            <a:xfrm>
              <a:off x="6248400" y="5937250"/>
              <a:ext cx="52388" cy="746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14" name="Oval 75"/>
            <p:cNvSpPr>
              <a:spLocks noChangeArrowheads="1"/>
            </p:cNvSpPr>
            <p:nvPr/>
          </p:nvSpPr>
          <p:spPr bwMode="auto">
            <a:xfrm>
              <a:off x="6011863" y="5795963"/>
              <a:ext cx="50800" cy="746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15" name="Line 84"/>
            <p:cNvSpPr>
              <a:spLocks noChangeShapeType="1"/>
            </p:cNvSpPr>
            <p:nvPr/>
          </p:nvSpPr>
          <p:spPr bwMode="auto">
            <a:xfrm>
              <a:off x="6732588" y="5651500"/>
              <a:ext cx="26035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6" name="Oval 3"/>
            <p:cNvSpPr>
              <a:spLocks noChangeArrowheads="1"/>
            </p:cNvSpPr>
            <p:nvPr/>
          </p:nvSpPr>
          <p:spPr bwMode="auto">
            <a:xfrm>
              <a:off x="7956550" y="5708650"/>
              <a:ext cx="95250" cy="68263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17" name="Oval 109"/>
            <p:cNvSpPr>
              <a:spLocks noChangeArrowheads="1"/>
            </p:cNvSpPr>
            <p:nvPr/>
          </p:nvSpPr>
          <p:spPr bwMode="auto">
            <a:xfrm>
              <a:off x="8108950" y="5708650"/>
              <a:ext cx="95250" cy="68263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18" name="Oval 110"/>
            <p:cNvSpPr>
              <a:spLocks noChangeArrowheads="1"/>
            </p:cNvSpPr>
            <p:nvPr/>
          </p:nvSpPr>
          <p:spPr bwMode="auto">
            <a:xfrm>
              <a:off x="8261350" y="5708650"/>
              <a:ext cx="95250" cy="68263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pic>
          <p:nvPicPr>
            <p:cNvPr id="7219" name="Picture 2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9925" y="5178425"/>
              <a:ext cx="604838" cy="957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20" name="Line 84"/>
            <p:cNvSpPr>
              <a:spLocks noChangeShapeType="1"/>
            </p:cNvSpPr>
            <p:nvPr/>
          </p:nvSpPr>
          <p:spPr bwMode="auto">
            <a:xfrm>
              <a:off x="7596188" y="5703888"/>
              <a:ext cx="26193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58D4A5-5ACB-5C44-BA7D-D7AE71E7B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altLang="en-US"/>
              <a:t>AE2AIM-Artificial Intelligence Methods</a:t>
            </a:r>
          </a:p>
        </p:txBody>
      </p:sp>
    </p:spTree>
    <p:extLst>
      <p:ext uri="{BB962C8B-B14F-4D97-AF65-F5344CB8AC3E}">
        <p14:creationId xmlns:p14="http://schemas.microsoft.com/office/powerpoint/2010/main" val="69782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1"/>
          <p:cNvSpPr>
            <a:spLocks noGrp="1"/>
          </p:cNvSpPr>
          <p:nvPr>
            <p:ph type="title"/>
          </p:nvPr>
        </p:nvSpPr>
        <p:spPr>
          <a:xfrm>
            <a:off x="538163" y="260350"/>
            <a:ext cx="8229600" cy="863600"/>
          </a:xfrm>
        </p:spPr>
        <p:txBody>
          <a:bodyPr>
            <a:normAutofit fontScale="90000"/>
          </a:bodyPr>
          <a:lstStyle/>
          <a:p>
            <a:r>
              <a:rPr lang="en-GB" altLang="en-US" sz="2400"/>
              <a:t>Evolutionary Algorithm (EA) </a:t>
            </a:r>
            <a:br>
              <a:rPr lang="en-GB" altLang="en-US" sz="2400"/>
            </a:br>
            <a:r>
              <a:rPr lang="en-GB" altLang="en-US" sz="2400"/>
              <a:t>=Population Based Iterative Search Method </a:t>
            </a:r>
            <a:br>
              <a:rPr lang="en-GB" altLang="en-US" sz="2400"/>
            </a:br>
            <a:endParaRPr lang="en-GB" altLang="en-US" sz="240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4E2254A-48AD-4B3A-B288-1FF956910ECA}" type="slidenum">
              <a:rPr lang="en-GB" altLang="en-US" sz="140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r>
              <a:rPr lang="en-GB" altLang="en-US" sz="140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292CE3-5490-A747-A202-6D9E6933FE4C}"/>
              </a:ext>
            </a:extLst>
          </p:cNvPr>
          <p:cNvSpPr/>
          <p:nvPr/>
        </p:nvSpPr>
        <p:spPr>
          <a:xfrm>
            <a:off x="119765" y="1437046"/>
            <a:ext cx="8916285" cy="45842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89" name="TextBox 115"/>
          <p:cNvSpPr txBox="1">
            <a:spLocks noChangeArrowheads="1"/>
          </p:cNvSpPr>
          <p:nvPr/>
        </p:nvSpPr>
        <p:spPr bwMode="auto">
          <a:xfrm>
            <a:off x="3406229" y="1614399"/>
            <a:ext cx="22664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800" b="1" dirty="0">
                <a:solidFill>
                  <a:srgbClr val="0070C0"/>
                </a:solidFill>
              </a:rPr>
              <a:t>A simple EA</a:t>
            </a:r>
          </a:p>
        </p:txBody>
      </p:sp>
      <p:sp>
        <p:nvSpPr>
          <p:cNvPr id="16390" name="Rounded Rectangle 4"/>
          <p:cNvSpPr>
            <a:spLocks noChangeArrowheads="1"/>
          </p:cNvSpPr>
          <p:nvPr/>
        </p:nvSpPr>
        <p:spPr bwMode="auto">
          <a:xfrm>
            <a:off x="979487" y="3128218"/>
            <a:ext cx="1508125" cy="1728788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391" name="Right Arrow 5"/>
          <p:cNvSpPr>
            <a:spLocks noChangeArrowheads="1"/>
          </p:cNvSpPr>
          <p:nvPr/>
        </p:nvSpPr>
        <p:spPr bwMode="auto">
          <a:xfrm>
            <a:off x="2582862" y="3952131"/>
            <a:ext cx="1092200" cy="169862"/>
          </a:xfrm>
          <a:prstGeom prst="rightArrow">
            <a:avLst>
              <a:gd name="adj1" fmla="val 50000"/>
              <a:gd name="adj2" fmla="val 49981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392" name="Oval 6"/>
          <p:cNvSpPr>
            <a:spLocks noChangeArrowheads="1"/>
          </p:cNvSpPr>
          <p:nvPr/>
        </p:nvSpPr>
        <p:spPr bwMode="auto">
          <a:xfrm>
            <a:off x="1992312" y="4004518"/>
            <a:ext cx="82550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393" name="Oval 7"/>
          <p:cNvSpPr>
            <a:spLocks noChangeArrowheads="1"/>
          </p:cNvSpPr>
          <p:nvPr/>
        </p:nvSpPr>
        <p:spPr bwMode="auto">
          <a:xfrm>
            <a:off x="1800225" y="4087068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394" name="Oval 8"/>
          <p:cNvSpPr>
            <a:spLocks noChangeArrowheads="1"/>
          </p:cNvSpPr>
          <p:nvPr/>
        </p:nvSpPr>
        <p:spPr bwMode="auto">
          <a:xfrm>
            <a:off x="1704975" y="3999756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395" name="Oval 9"/>
          <p:cNvSpPr>
            <a:spLocks noChangeArrowheads="1"/>
          </p:cNvSpPr>
          <p:nvPr/>
        </p:nvSpPr>
        <p:spPr bwMode="auto">
          <a:xfrm>
            <a:off x="1684337" y="4075956"/>
            <a:ext cx="80963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396" name="Oval 10"/>
          <p:cNvSpPr>
            <a:spLocks noChangeArrowheads="1"/>
          </p:cNvSpPr>
          <p:nvPr/>
        </p:nvSpPr>
        <p:spPr bwMode="auto">
          <a:xfrm>
            <a:off x="1719262" y="4228356"/>
            <a:ext cx="82550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397" name="Oval 11"/>
          <p:cNvSpPr>
            <a:spLocks noChangeArrowheads="1"/>
          </p:cNvSpPr>
          <p:nvPr/>
        </p:nvSpPr>
        <p:spPr bwMode="auto">
          <a:xfrm>
            <a:off x="1876425" y="4121993"/>
            <a:ext cx="80962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398" name="Oval 12"/>
          <p:cNvSpPr>
            <a:spLocks noChangeArrowheads="1"/>
          </p:cNvSpPr>
          <p:nvPr/>
        </p:nvSpPr>
        <p:spPr bwMode="auto">
          <a:xfrm>
            <a:off x="1876425" y="4264868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399" name="Oval 14"/>
          <p:cNvSpPr>
            <a:spLocks noChangeArrowheads="1"/>
          </p:cNvSpPr>
          <p:nvPr/>
        </p:nvSpPr>
        <p:spPr bwMode="auto">
          <a:xfrm>
            <a:off x="1974850" y="4156918"/>
            <a:ext cx="80962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00" name="Oval 15"/>
          <p:cNvSpPr>
            <a:spLocks noChangeArrowheads="1"/>
          </p:cNvSpPr>
          <p:nvPr/>
        </p:nvSpPr>
        <p:spPr bwMode="auto">
          <a:xfrm>
            <a:off x="1830387" y="3979118"/>
            <a:ext cx="80963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01" name="Oval 16"/>
          <p:cNvSpPr>
            <a:spLocks noChangeArrowheads="1"/>
          </p:cNvSpPr>
          <p:nvPr/>
        </p:nvSpPr>
        <p:spPr bwMode="auto">
          <a:xfrm>
            <a:off x="1614487" y="4195018"/>
            <a:ext cx="80963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02" name="Oval 19"/>
          <p:cNvSpPr>
            <a:spLocks noChangeArrowheads="1"/>
          </p:cNvSpPr>
          <p:nvPr/>
        </p:nvSpPr>
        <p:spPr bwMode="auto">
          <a:xfrm>
            <a:off x="1901825" y="3906093"/>
            <a:ext cx="82550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03" name="Rounded Rectangle 21"/>
          <p:cNvSpPr>
            <a:spLocks noChangeArrowheads="1"/>
          </p:cNvSpPr>
          <p:nvPr/>
        </p:nvSpPr>
        <p:spPr bwMode="auto">
          <a:xfrm>
            <a:off x="3716337" y="3056781"/>
            <a:ext cx="1508125" cy="1728787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04" name="Right Arrow 22"/>
          <p:cNvSpPr>
            <a:spLocks noChangeArrowheads="1"/>
          </p:cNvSpPr>
          <p:nvPr/>
        </p:nvSpPr>
        <p:spPr bwMode="auto">
          <a:xfrm>
            <a:off x="5314950" y="3879106"/>
            <a:ext cx="1209675" cy="185737"/>
          </a:xfrm>
          <a:prstGeom prst="rightArrow">
            <a:avLst>
              <a:gd name="adj1" fmla="val 50000"/>
              <a:gd name="adj2" fmla="val 5002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05" name="Oval 23"/>
          <p:cNvSpPr>
            <a:spLocks noChangeArrowheads="1"/>
          </p:cNvSpPr>
          <p:nvPr/>
        </p:nvSpPr>
        <p:spPr bwMode="auto">
          <a:xfrm>
            <a:off x="4876800" y="3933081"/>
            <a:ext cx="82550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06" name="Oval 24"/>
          <p:cNvSpPr>
            <a:spLocks noChangeArrowheads="1"/>
          </p:cNvSpPr>
          <p:nvPr/>
        </p:nvSpPr>
        <p:spPr bwMode="auto">
          <a:xfrm>
            <a:off x="4684712" y="4014043"/>
            <a:ext cx="80963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07" name="Oval 25"/>
          <p:cNvSpPr>
            <a:spLocks noChangeArrowheads="1"/>
          </p:cNvSpPr>
          <p:nvPr/>
        </p:nvSpPr>
        <p:spPr bwMode="auto">
          <a:xfrm>
            <a:off x="4589462" y="3926731"/>
            <a:ext cx="80963" cy="87312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08" name="Oval 26"/>
          <p:cNvSpPr>
            <a:spLocks noChangeArrowheads="1"/>
          </p:cNvSpPr>
          <p:nvPr/>
        </p:nvSpPr>
        <p:spPr bwMode="auto">
          <a:xfrm>
            <a:off x="4568825" y="4004518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09" name="Oval 27"/>
          <p:cNvSpPr>
            <a:spLocks noChangeArrowheads="1"/>
          </p:cNvSpPr>
          <p:nvPr/>
        </p:nvSpPr>
        <p:spPr bwMode="auto">
          <a:xfrm>
            <a:off x="4603750" y="4156918"/>
            <a:ext cx="82550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10" name="Oval 28"/>
          <p:cNvSpPr>
            <a:spLocks noChangeArrowheads="1"/>
          </p:cNvSpPr>
          <p:nvPr/>
        </p:nvSpPr>
        <p:spPr bwMode="auto">
          <a:xfrm>
            <a:off x="4760912" y="4050556"/>
            <a:ext cx="80963" cy="87312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11" name="Oval 29"/>
          <p:cNvSpPr>
            <a:spLocks noChangeArrowheads="1"/>
          </p:cNvSpPr>
          <p:nvPr/>
        </p:nvSpPr>
        <p:spPr bwMode="auto">
          <a:xfrm>
            <a:off x="4760912" y="4191843"/>
            <a:ext cx="80963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12" name="Oval 30"/>
          <p:cNvSpPr>
            <a:spLocks noChangeArrowheads="1"/>
          </p:cNvSpPr>
          <p:nvPr/>
        </p:nvSpPr>
        <p:spPr bwMode="auto">
          <a:xfrm>
            <a:off x="4859337" y="4085481"/>
            <a:ext cx="80963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13" name="Oval 31"/>
          <p:cNvSpPr>
            <a:spLocks noChangeArrowheads="1"/>
          </p:cNvSpPr>
          <p:nvPr/>
        </p:nvSpPr>
        <p:spPr bwMode="auto">
          <a:xfrm>
            <a:off x="4714875" y="3906093"/>
            <a:ext cx="80962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14" name="Oval 32"/>
          <p:cNvSpPr>
            <a:spLocks noChangeArrowheads="1"/>
          </p:cNvSpPr>
          <p:nvPr/>
        </p:nvSpPr>
        <p:spPr bwMode="auto">
          <a:xfrm>
            <a:off x="4498975" y="4121993"/>
            <a:ext cx="80962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15" name="Oval 33"/>
          <p:cNvSpPr>
            <a:spLocks noChangeArrowheads="1"/>
          </p:cNvSpPr>
          <p:nvPr/>
        </p:nvSpPr>
        <p:spPr bwMode="auto">
          <a:xfrm>
            <a:off x="4786312" y="3834656"/>
            <a:ext cx="82550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16" name="Oval 34"/>
          <p:cNvSpPr>
            <a:spLocks noChangeArrowheads="1"/>
          </p:cNvSpPr>
          <p:nvPr/>
        </p:nvSpPr>
        <p:spPr bwMode="auto">
          <a:xfrm>
            <a:off x="1992312" y="3788618"/>
            <a:ext cx="82550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17" name="Oval 35"/>
          <p:cNvSpPr>
            <a:spLocks noChangeArrowheads="1"/>
          </p:cNvSpPr>
          <p:nvPr/>
        </p:nvSpPr>
        <p:spPr bwMode="auto">
          <a:xfrm>
            <a:off x="1800225" y="3871168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18" name="Oval 36"/>
          <p:cNvSpPr>
            <a:spLocks noChangeArrowheads="1"/>
          </p:cNvSpPr>
          <p:nvPr/>
        </p:nvSpPr>
        <p:spPr bwMode="auto">
          <a:xfrm>
            <a:off x="1704975" y="3783856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19" name="Oval 37"/>
          <p:cNvSpPr>
            <a:spLocks noChangeArrowheads="1"/>
          </p:cNvSpPr>
          <p:nvPr/>
        </p:nvSpPr>
        <p:spPr bwMode="auto">
          <a:xfrm>
            <a:off x="1684337" y="3860056"/>
            <a:ext cx="80963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20" name="Oval 38"/>
          <p:cNvSpPr>
            <a:spLocks noChangeArrowheads="1"/>
          </p:cNvSpPr>
          <p:nvPr/>
        </p:nvSpPr>
        <p:spPr bwMode="auto">
          <a:xfrm>
            <a:off x="1719262" y="4012456"/>
            <a:ext cx="82550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21" name="Oval 39"/>
          <p:cNvSpPr>
            <a:spLocks noChangeArrowheads="1"/>
          </p:cNvSpPr>
          <p:nvPr/>
        </p:nvSpPr>
        <p:spPr bwMode="auto">
          <a:xfrm>
            <a:off x="1876425" y="3906093"/>
            <a:ext cx="80962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22" name="Oval 40"/>
          <p:cNvSpPr>
            <a:spLocks noChangeArrowheads="1"/>
          </p:cNvSpPr>
          <p:nvPr/>
        </p:nvSpPr>
        <p:spPr bwMode="auto">
          <a:xfrm>
            <a:off x="1876425" y="4048968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23" name="Oval 41"/>
          <p:cNvSpPr>
            <a:spLocks noChangeArrowheads="1"/>
          </p:cNvSpPr>
          <p:nvPr/>
        </p:nvSpPr>
        <p:spPr bwMode="auto">
          <a:xfrm>
            <a:off x="1974850" y="3941018"/>
            <a:ext cx="80962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24" name="Oval 42"/>
          <p:cNvSpPr>
            <a:spLocks noChangeArrowheads="1"/>
          </p:cNvSpPr>
          <p:nvPr/>
        </p:nvSpPr>
        <p:spPr bwMode="auto">
          <a:xfrm>
            <a:off x="1830387" y="3763218"/>
            <a:ext cx="80963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25" name="Oval 43"/>
          <p:cNvSpPr>
            <a:spLocks noChangeArrowheads="1"/>
          </p:cNvSpPr>
          <p:nvPr/>
        </p:nvSpPr>
        <p:spPr bwMode="auto">
          <a:xfrm>
            <a:off x="1614487" y="3979118"/>
            <a:ext cx="80963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26" name="Oval 44"/>
          <p:cNvSpPr>
            <a:spLocks noChangeArrowheads="1"/>
          </p:cNvSpPr>
          <p:nvPr/>
        </p:nvSpPr>
        <p:spPr bwMode="auto">
          <a:xfrm>
            <a:off x="1901825" y="3690193"/>
            <a:ext cx="82550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27" name="Rounded Rectangle 45"/>
          <p:cNvSpPr>
            <a:spLocks noChangeArrowheads="1"/>
          </p:cNvSpPr>
          <p:nvPr/>
        </p:nvSpPr>
        <p:spPr bwMode="auto">
          <a:xfrm>
            <a:off x="6527800" y="3131393"/>
            <a:ext cx="1508125" cy="17272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28" name="Oval 46"/>
          <p:cNvSpPr>
            <a:spLocks noChangeArrowheads="1"/>
          </p:cNvSpPr>
          <p:nvPr/>
        </p:nvSpPr>
        <p:spPr bwMode="auto">
          <a:xfrm>
            <a:off x="1974850" y="3572718"/>
            <a:ext cx="80962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29" name="Oval 47"/>
          <p:cNvSpPr>
            <a:spLocks noChangeArrowheads="1"/>
          </p:cNvSpPr>
          <p:nvPr/>
        </p:nvSpPr>
        <p:spPr bwMode="auto">
          <a:xfrm>
            <a:off x="1781175" y="3655268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30" name="Oval 48"/>
          <p:cNvSpPr>
            <a:spLocks noChangeArrowheads="1"/>
          </p:cNvSpPr>
          <p:nvPr/>
        </p:nvSpPr>
        <p:spPr bwMode="auto">
          <a:xfrm>
            <a:off x="1685925" y="3567956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31" name="Oval 49"/>
          <p:cNvSpPr>
            <a:spLocks noChangeArrowheads="1"/>
          </p:cNvSpPr>
          <p:nvPr/>
        </p:nvSpPr>
        <p:spPr bwMode="auto">
          <a:xfrm>
            <a:off x="1665287" y="3644156"/>
            <a:ext cx="80963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32" name="Oval 50"/>
          <p:cNvSpPr>
            <a:spLocks noChangeArrowheads="1"/>
          </p:cNvSpPr>
          <p:nvPr/>
        </p:nvSpPr>
        <p:spPr bwMode="auto">
          <a:xfrm>
            <a:off x="1700212" y="3796556"/>
            <a:ext cx="82550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33" name="Oval 51"/>
          <p:cNvSpPr>
            <a:spLocks noChangeArrowheads="1"/>
          </p:cNvSpPr>
          <p:nvPr/>
        </p:nvSpPr>
        <p:spPr bwMode="auto">
          <a:xfrm>
            <a:off x="1857375" y="3690193"/>
            <a:ext cx="82550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34" name="Oval 52"/>
          <p:cNvSpPr>
            <a:spLocks noChangeArrowheads="1"/>
          </p:cNvSpPr>
          <p:nvPr/>
        </p:nvSpPr>
        <p:spPr bwMode="auto">
          <a:xfrm>
            <a:off x="1857375" y="3831481"/>
            <a:ext cx="82550" cy="87312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35" name="Oval 53"/>
          <p:cNvSpPr>
            <a:spLocks noChangeArrowheads="1"/>
          </p:cNvSpPr>
          <p:nvPr/>
        </p:nvSpPr>
        <p:spPr bwMode="auto">
          <a:xfrm>
            <a:off x="1955800" y="3725118"/>
            <a:ext cx="80962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36" name="Oval 54"/>
          <p:cNvSpPr>
            <a:spLocks noChangeArrowheads="1"/>
          </p:cNvSpPr>
          <p:nvPr/>
        </p:nvSpPr>
        <p:spPr bwMode="auto">
          <a:xfrm>
            <a:off x="1811337" y="3547318"/>
            <a:ext cx="80963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37" name="Oval 55"/>
          <p:cNvSpPr>
            <a:spLocks noChangeArrowheads="1"/>
          </p:cNvSpPr>
          <p:nvPr/>
        </p:nvSpPr>
        <p:spPr bwMode="auto">
          <a:xfrm>
            <a:off x="1595437" y="3763218"/>
            <a:ext cx="80963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38" name="Oval 56"/>
          <p:cNvSpPr>
            <a:spLocks noChangeArrowheads="1"/>
          </p:cNvSpPr>
          <p:nvPr/>
        </p:nvSpPr>
        <p:spPr bwMode="auto">
          <a:xfrm>
            <a:off x="1882775" y="3474293"/>
            <a:ext cx="82550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39" name="Oval 79"/>
          <p:cNvSpPr>
            <a:spLocks noChangeArrowheads="1"/>
          </p:cNvSpPr>
          <p:nvPr/>
        </p:nvSpPr>
        <p:spPr bwMode="auto">
          <a:xfrm>
            <a:off x="7469187" y="4007693"/>
            <a:ext cx="82550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40" name="Oval 80"/>
          <p:cNvSpPr>
            <a:spLocks noChangeArrowheads="1"/>
          </p:cNvSpPr>
          <p:nvPr/>
        </p:nvSpPr>
        <p:spPr bwMode="auto">
          <a:xfrm>
            <a:off x="7277100" y="4088656"/>
            <a:ext cx="80962" cy="87312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41" name="Oval 81"/>
          <p:cNvSpPr>
            <a:spLocks noChangeArrowheads="1"/>
          </p:cNvSpPr>
          <p:nvPr/>
        </p:nvSpPr>
        <p:spPr bwMode="auto">
          <a:xfrm>
            <a:off x="7181850" y="4001343"/>
            <a:ext cx="80962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42" name="Oval 82"/>
          <p:cNvSpPr>
            <a:spLocks noChangeArrowheads="1"/>
          </p:cNvSpPr>
          <p:nvPr/>
        </p:nvSpPr>
        <p:spPr bwMode="auto">
          <a:xfrm>
            <a:off x="7161212" y="4077543"/>
            <a:ext cx="80963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43" name="Oval 83"/>
          <p:cNvSpPr>
            <a:spLocks noChangeArrowheads="1"/>
          </p:cNvSpPr>
          <p:nvPr/>
        </p:nvSpPr>
        <p:spPr bwMode="auto">
          <a:xfrm>
            <a:off x="7196137" y="4229943"/>
            <a:ext cx="80963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44" name="Oval 84"/>
          <p:cNvSpPr>
            <a:spLocks noChangeArrowheads="1"/>
          </p:cNvSpPr>
          <p:nvPr/>
        </p:nvSpPr>
        <p:spPr bwMode="auto">
          <a:xfrm>
            <a:off x="7353300" y="4125168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45" name="Oval 85"/>
          <p:cNvSpPr>
            <a:spLocks noChangeArrowheads="1"/>
          </p:cNvSpPr>
          <p:nvPr/>
        </p:nvSpPr>
        <p:spPr bwMode="auto">
          <a:xfrm>
            <a:off x="7353300" y="4266456"/>
            <a:ext cx="80962" cy="87312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46" name="Oval 86"/>
          <p:cNvSpPr>
            <a:spLocks noChangeArrowheads="1"/>
          </p:cNvSpPr>
          <p:nvPr/>
        </p:nvSpPr>
        <p:spPr bwMode="auto">
          <a:xfrm>
            <a:off x="7451725" y="4160093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47" name="Oval 87"/>
          <p:cNvSpPr>
            <a:spLocks noChangeArrowheads="1"/>
          </p:cNvSpPr>
          <p:nvPr/>
        </p:nvSpPr>
        <p:spPr bwMode="auto">
          <a:xfrm>
            <a:off x="7307262" y="3980706"/>
            <a:ext cx="80963" cy="87312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48" name="Oval 88"/>
          <p:cNvSpPr>
            <a:spLocks noChangeArrowheads="1"/>
          </p:cNvSpPr>
          <p:nvPr/>
        </p:nvSpPr>
        <p:spPr bwMode="auto">
          <a:xfrm>
            <a:off x="7091362" y="4196606"/>
            <a:ext cx="80963" cy="87312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49" name="Oval 89"/>
          <p:cNvSpPr>
            <a:spLocks noChangeArrowheads="1"/>
          </p:cNvSpPr>
          <p:nvPr/>
        </p:nvSpPr>
        <p:spPr bwMode="auto">
          <a:xfrm>
            <a:off x="7378700" y="3909268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50" name="Oval 90"/>
          <p:cNvSpPr>
            <a:spLocks noChangeArrowheads="1"/>
          </p:cNvSpPr>
          <p:nvPr/>
        </p:nvSpPr>
        <p:spPr bwMode="auto">
          <a:xfrm>
            <a:off x="7469187" y="3936256"/>
            <a:ext cx="82550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51" name="Oval 91"/>
          <p:cNvSpPr>
            <a:spLocks noChangeArrowheads="1"/>
          </p:cNvSpPr>
          <p:nvPr/>
        </p:nvSpPr>
        <p:spPr bwMode="auto">
          <a:xfrm>
            <a:off x="7277100" y="4017218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52" name="Oval 92"/>
          <p:cNvSpPr>
            <a:spLocks noChangeArrowheads="1"/>
          </p:cNvSpPr>
          <p:nvPr/>
        </p:nvSpPr>
        <p:spPr bwMode="auto">
          <a:xfrm>
            <a:off x="7181850" y="3929906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53" name="Oval 93"/>
          <p:cNvSpPr>
            <a:spLocks noChangeArrowheads="1"/>
          </p:cNvSpPr>
          <p:nvPr/>
        </p:nvSpPr>
        <p:spPr bwMode="auto">
          <a:xfrm>
            <a:off x="7161212" y="4006106"/>
            <a:ext cx="80963" cy="87312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54" name="Oval 94"/>
          <p:cNvSpPr>
            <a:spLocks noChangeArrowheads="1"/>
          </p:cNvSpPr>
          <p:nvPr/>
        </p:nvSpPr>
        <p:spPr bwMode="auto">
          <a:xfrm>
            <a:off x="7196137" y="4158506"/>
            <a:ext cx="80963" cy="87312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55" name="Oval 95"/>
          <p:cNvSpPr>
            <a:spLocks noChangeArrowheads="1"/>
          </p:cNvSpPr>
          <p:nvPr/>
        </p:nvSpPr>
        <p:spPr bwMode="auto">
          <a:xfrm>
            <a:off x="7353300" y="4053731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56" name="Oval 96"/>
          <p:cNvSpPr>
            <a:spLocks noChangeArrowheads="1"/>
          </p:cNvSpPr>
          <p:nvPr/>
        </p:nvSpPr>
        <p:spPr bwMode="auto">
          <a:xfrm>
            <a:off x="7353300" y="4195018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57" name="Oval 97"/>
          <p:cNvSpPr>
            <a:spLocks noChangeArrowheads="1"/>
          </p:cNvSpPr>
          <p:nvPr/>
        </p:nvSpPr>
        <p:spPr bwMode="auto">
          <a:xfrm>
            <a:off x="7451725" y="4088656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58" name="Oval 98"/>
          <p:cNvSpPr>
            <a:spLocks noChangeArrowheads="1"/>
          </p:cNvSpPr>
          <p:nvPr/>
        </p:nvSpPr>
        <p:spPr bwMode="auto">
          <a:xfrm>
            <a:off x="7307262" y="3909268"/>
            <a:ext cx="80963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59" name="Oval 99"/>
          <p:cNvSpPr>
            <a:spLocks noChangeArrowheads="1"/>
          </p:cNvSpPr>
          <p:nvPr/>
        </p:nvSpPr>
        <p:spPr bwMode="auto">
          <a:xfrm>
            <a:off x="7091362" y="4125168"/>
            <a:ext cx="80963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60" name="Oval 100"/>
          <p:cNvSpPr>
            <a:spLocks noChangeArrowheads="1"/>
          </p:cNvSpPr>
          <p:nvPr/>
        </p:nvSpPr>
        <p:spPr bwMode="auto">
          <a:xfrm>
            <a:off x="7378700" y="3837831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61" name="Oval 101"/>
          <p:cNvSpPr>
            <a:spLocks noChangeArrowheads="1"/>
          </p:cNvSpPr>
          <p:nvPr/>
        </p:nvSpPr>
        <p:spPr bwMode="auto">
          <a:xfrm>
            <a:off x="7469187" y="4152156"/>
            <a:ext cx="82550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62" name="Oval 102"/>
          <p:cNvSpPr>
            <a:spLocks noChangeArrowheads="1"/>
          </p:cNvSpPr>
          <p:nvPr/>
        </p:nvSpPr>
        <p:spPr bwMode="auto">
          <a:xfrm>
            <a:off x="7277100" y="4233118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63" name="Oval 103"/>
          <p:cNvSpPr>
            <a:spLocks noChangeArrowheads="1"/>
          </p:cNvSpPr>
          <p:nvPr/>
        </p:nvSpPr>
        <p:spPr bwMode="auto">
          <a:xfrm>
            <a:off x="7181850" y="4145806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64" name="Oval 104"/>
          <p:cNvSpPr>
            <a:spLocks noChangeArrowheads="1"/>
          </p:cNvSpPr>
          <p:nvPr/>
        </p:nvSpPr>
        <p:spPr bwMode="auto">
          <a:xfrm>
            <a:off x="7161212" y="4222006"/>
            <a:ext cx="80963" cy="87312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65" name="Oval 105"/>
          <p:cNvSpPr>
            <a:spLocks noChangeArrowheads="1"/>
          </p:cNvSpPr>
          <p:nvPr/>
        </p:nvSpPr>
        <p:spPr bwMode="auto">
          <a:xfrm>
            <a:off x="7196137" y="4374406"/>
            <a:ext cx="80963" cy="87312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66" name="Oval 106"/>
          <p:cNvSpPr>
            <a:spLocks noChangeArrowheads="1"/>
          </p:cNvSpPr>
          <p:nvPr/>
        </p:nvSpPr>
        <p:spPr bwMode="auto">
          <a:xfrm>
            <a:off x="7353300" y="4269631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67" name="Oval 107"/>
          <p:cNvSpPr>
            <a:spLocks noChangeArrowheads="1"/>
          </p:cNvSpPr>
          <p:nvPr/>
        </p:nvSpPr>
        <p:spPr bwMode="auto">
          <a:xfrm>
            <a:off x="7353300" y="4410918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68" name="Oval 108"/>
          <p:cNvSpPr>
            <a:spLocks noChangeArrowheads="1"/>
          </p:cNvSpPr>
          <p:nvPr/>
        </p:nvSpPr>
        <p:spPr bwMode="auto">
          <a:xfrm>
            <a:off x="7451725" y="4304556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69" name="Oval 109"/>
          <p:cNvSpPr>
            <a:spLocks noChangeArrowheads="1"/>
          </p:cNvSpPr>
          <p:nvPr/>
        </p:nvSpPr>
        <p:spPr bwMode="auto">
          <a:xfrm>
            <a:off x="7307262" y="4125168"/>
            <a:ext cx="80963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70" name="Oval 110"/>
          <p:cNvSpPr>
            <a:spLocks noChangeArrowheads="1"/>
          </p:cNvSpPr>
          <p:nvPr/>
        </p:nvSpPr>
        <p:spPr bwMode="auto">
          <a:xfrm>
            <a:off x="7091362" y="4341068"/>
            <a:ext cx="80963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71" name="Oval 111"/>
          <p:cNvSpPr>
            <a:spLocks noChangeArrowheads="1"/>
          </p:cNvSpPr>
          <p:nvPr/>
        </p:nvSpPr>
        <p:spPr bwMode="auto">
          <a:xfrm>
            <a:off x="7378700" y="4053731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72" name="TextBox 113"/>
          <p:cNvSpPr txBox="1">
            <a:spLocks noChangeArrowheads="1"/>
          </p:cNvSpPr>
          <p:nvPr/>
        </p:nvSpPr>
        <p:spPr bwMode="auto">
          <a:xfrm>
            <a:off x="2525712" y="3409206"/>
            <a:ext cx="11906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>
                <a:solidFill>
                  <a:schemeClr val="tx1"/>
                </a:solidFill>
              </a:rPr>
              <a:t>Selection</a:t>
            </a:r>
          </a:p>
        </p:txBody>
      </p:sp>
      <p:sp>
        <p:nvSpPr>
          <p:cNvPr id="16473" name="TextBox 114"/>
          <p:cNvSpPr txBox="1">
            <a:spLocks noChangeArrowheads="1"/>
          </p:cNvSpPr>
          <p:nvPr/>
        </p:nvSpPr>
        <p:spPr bwMode="auto">
          <a:xfrm>
            <a:off x="5237162" y="3201243"/>
            <a:ext cx="1298575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00" dirty="0">
                <a:solidFill>
                  <a:schemeClr val="tx1"/>
                </a:solidFill>
              </a:rPr>
              <a:t>Crossover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00" dirty="0">
                <a:solidFill>
                  <a:schemeClr val="tx1"/>
                </a:solidFill>
              </a:rPr>
              <a:t>Mutation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00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16474" name="TextBox 117"/>
          <p:cNvSpPr txBox="1">
            <a:spLocks noChangeArrowheads="1"/>
          </p:cNvSpPr>
          <p:nvPr/>
        </p:nvSpPr>
        <p:spPr bwMode="auto">
          <a:xfrm>
            <a:off x="269875" y="2686893"/>
            <a:ext cx="2813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800" dirty="0">
                <a:solidFill>
                  <a:schemeClr val="tx1"/>
                </a:solidFill>
              </a:rPr>
              <a:t>Population at generation t</a:t>
            </a:r>
          </a:p>
        </p:txBody>
      </p:sp>
      <p:sp>
        <p:nvSpPr>
          <p:cNvPr id="16475" name="TextBox 120"/>
          <p:cNvSpPr txBox="1">
            <a:spLocks noChangeArrowheads="1"/>
          </p:cNvSpPr>
          <p:nvPr/>
        </p:nvSpPr>
        <p:spPr bwMode="auto">
          <a:xfrm>
            <a:off x="5959475" y="2698006"/>
            <a:ext cx="3076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800" dirty="0">
                <a:solidFill>
                  <a:schemeClr val="tx1"/>
                </a:solidFill>
              </a:rPr>
              <a:t>Population at generation t+1</a:t>
            </a:r>
          </a:p>
        </p:txBody>
      </p:sp>
      <p:sp>
        <p:nvSpPr>
          <p:cNvPr id="16476" name="TextBox 121"/>
          <p:cNvSpPr txBox="1">
            <a:spLocks noChangeArrowheads="1"/>
          </p:cNvSpPr>
          <p:nvPr/>
        </p:nvSpPr>
        <p:spPr bwMode="auto">
          <a:xfrm>
            <a:off x="3787775" y="2696418"/>
            <a:ext cx="12747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800">
                <a:solidFill>
                  <a:schemeClr val="tx1"/>
                </a:solidFill>
              </a:rPr>
              <a:t>Parent Set</a:t>
            </a:r>
          </a:p>
        </p:txBody>
      </p:sp>
      <p:sp>
        <p:nvSpPr>
          <p:cNvPr id="8" name="Curved Left Arrow 7">
            <a:extLst>
              <a:ext uri="{FF2B5EF4-FFF2-40B4-BE49-F238E27FC236}">
                <a16:creationId xmlns:a16="http://schemas.microsoft.com/office/drawing/2014/main" id="{A9085256-EF64-0C45-801C-2B69E839F4A4}"/>
              </a:ext>
            </a:extLst>
          </p:cNvPr>
          <p:cNvSpPr/>
          <p:nvPr/>
        </p:nvSpPr>
        <p:spPr>
          <a:xfrm rot="5400000">
            <a:off x="4133027" y="2404318"/>
            <a:ext cx="738188" cy="5757862"/>
          </a:xfrm>
          <a:prstGeom prst="curvedLeftArrow">
            <a:avLst>
              <a:gd name="adj1" fmla="val 25379"/>
              <a:gd name="adj2" fmla="val 62281"/>
              <a:gd name="adj3" fmla="val 25000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FDB149-17AE-0D48-8992-8A60C988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151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5192" y="44450"/>
            <a:ext cx="8229600" cy="863600"/>
          </a:xfrm>
        </p:spPr>
        <p:txBody>
          <a:bodyPr/>
          <a:lstStyle/>
          <a:p>
            <a:r>
              <a:rPr lang="en-US" sz="2400" dirty="0"/>
              <a:t>Evolutionary Multiobjective Optimization (EMO)  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9512" y="1276207"/>
            <a:ext cx="8640960" cy="4525962"/>
          </a:xfrm>
        </p:spPr>
        <p:txBody>
          <a:bodyPr/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Generate a number of solutions to approximate the PF (PS) (</a:t>
            </a:r>
            <a:r>
              <a:rPr lang="en-US" sz="2000" dirty="0">
                <a:solidFill>
                  <a:srgbClr val="FF0000"/>
                </a:solidFill>
              </a:rPr>
              <a:t>zero-order approximation</a:t>
            </a:r>
            <a:r>
              <a:rPr lang="en-US" sz="2000" dirty="0"/>
              <a:t>). </a:t>
            </a:r>
          </a:p>
          <a:p>
            <a:endParaRPr lang="en-US" sz="2000" dirty="0"/>
          </a:p>
          <a:p>
            <a:r>
              <a:rPr lang="en-US" sz="2000" dirty="0"/>
              <a:t>Help the DM to understand her MOP and find his/her preferred solutions.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1800" dirty="0"/>
              <a:t>Popular and well respected in multicriterion decision making area. </a:t>
            </a:r>
          </a:p>
          <a:p>
            <a:pPr lvl="1"/>
            <a:r>
              <a:rPr lang="en-US" sz="1800" dirty="0"/>
              <a:t>Hottest research area EC. </a:t>
            </a:r>
          </a:p>
          <a:p>
            <a:endParaRPr lang="en-US" sz="2000" dirty="0"/>
          </a:p>
        </p:txBody>
      </p:sp>
      <p:sp>
        <p:nvSpPr>
          <p:cNvPr id="81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B2C3BA2-78BC-4F73-BC06-F080F8ADC033}" type="slidenum">
              <a:rPr lang="en-GB" altLang="en-US" sz="1400" smtClean="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r>
              <a:rPr lang="en-GB" altLang="en-US" sz="140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8195" name="Rectangle 2"/>
          <p:cNvSpPr>
            <a:spLocks noChangeArrowheads="1"/>
          </p:cNvSpPr>
          <p:nvPr/>
        </p:nvSpPr>
        <p:spPr bwMode="auto">
          <a:xfrm>
            <a:off x="0" y="5030788"/>
            <a:ext cx="457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GB" altLang="en-US" sz="180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995718-54BF-DE41-B722-B5112AC9F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AE2AIM-Artificial Intelligence Methods</a:t>
            </a:r>
          </a:p>
        </p:txBody>
      </p:sp>
    </p:spTree>
    <p:extLst>
      <p:ext uri="{BB962C8B-B14F-4D97-AF65-F5344CB8AC3E}">
        <p14:creationId xmlns:p14="http://schemas.microsoft.com/office/powerpoint/2010/main" val="403528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8727</TotalTime>
  <Words>904</Words>
  <Application>Microsoft Office PowerPoint</Application>
  <PresentationFormat>On-screen Show (4:3)</PresentationFormat>
  <Paragraphs>251</Paragraphs>
  <Slides>25</Slides>
  <Notes>7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宋体</vt:lpstr>
      <vt:lpstr>Arial</vt:lpstr>
      <vt:lpstr>Cambria Math</vt:lpstr>
      <vt:lpstr>Times New Roman</vt:lpstr>
      <vt:lpstr>Verdana</vt:lpstr>
      <vt:lpstr>Wingdings</vt:lpstr>
      <vt:lpstr>Default Design</vt:lpstr>
      <vt:lpstr>Photo Editor Photo</vt:lpstr>
      <vt:lpstr>Equation</vt:lpstr>
      <vt:lpstr>Acrobat Document</vt:lpstr>
      <vt:lpstr>PowerPoint Presentation</vt:lpstr>
      <vt:lpstr>In the previous lecture</vt:lpstr>
      <vt:lpstr>In this lecture</vt:lpstr>
      <vt:lpstr>Multiobjective Optimization Problem (MOP)</vt:lpstr>
      <vt:lpstr>Basic Concepts</vt:lpstr>
      <vt:lpstr>Pareto Optimal Solutions= Best Trade-off Candidates</vt:lpstr>
      <vt:lpstr>Basic Strategies in MCDM </vt:lpstr>
      <vt:lpstr>Evolutionary Algorithm (EA)  =Population Based Iterative Search Method  </vt:lpstr>
      <vt:lpstr>Evolutionary Multiobjective Optimization (EMO)   </vt:lpstr>
      <vt:lpstr>Major EMO Algorithms</vt:lpstr>
      <vt:lpstr>NSGA-II – Non-dominated sorting GA Basic Concepts</vt:lpstr>
      <vt:lpstr>NSGA2-Flow Chart</vt:lpstr>
      <vt:lpstr>NSGAII – Ranking and Replacement</vt:lpstr>
      <vt:lpstr>MOEA/D=Decomposition + Collaboration </vt:lpstr>
      <vt:lpstr>Major Issues</vt:lpstr>
      <vt:lpstr>Problem Decomposition </vt:lpstr>
      <vt:lpstr>PowerPoint Presentation</vt:lpstr>
      <vt:lpstr>Collaboration among different agents</vt:lpstr>
      <vt:lpstr>MOP Library</vt:lpstr>
      <vt:lpstr>Case Study: Bus Scheduling</vt:lpstr>
      <vt:lpstr>A Bi-Objective Optimisation Model</vt:lpstr>
      <vt:lpstr>The overall framework of the proposed bus dispatching system.</vt:lpstr>
      <vt:lpstr>The pareto frontier for a real-life instance</vt:lpstr>
      <vt:lpstr>The adaptation to different arrival rates </vt:lpstr>
      <vt:lpstr>The next lecture</vt:lpstr>
    </vt:vector>
  </TitlesOfParts>
  <Company>CSiT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--</dc:creator>
  <cp:lastModifiedBy>Xinan Chen</cp:lastModifiedBy>
  <cp:revision>787</cp:revision>
  <dcterms:created xsi:type="dcterms:W3CDTF">2005-12-08T16:59:15Z</dcterms:created>
  <dcterms:modified xsi:type="dcterms:W3CDTF">2025-04-18T13:54:52Z</dcterms:modified>
</cp:coreProperties>
</file>